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3" r:id="rId5"/>
    <p:sldId id="264" r:id="rId6"/>
    <p:sldId id="265" r:id="rId7"/>
    <p:sldId id="266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83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141845-74EA-FFE6-0C91-66A63FBA63D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C34086A-973C-25ED-03D6-4770993A2F8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5CD03E-257E-4088-B31A-45A102A910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34F11D-E3D4-4296-A62F-1D667DA18CCE}" type="datetimeFigureOut">
              <a:rPr lang="en-US" smtClean="0"/>
              <a:t>5/6/2026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B1E4F9-4CB1-6AE2-AB75-824A9FD949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E50FF5-4961-6B6B-2D5E-8532CBC198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BBF295-E692-48E3-9EAC-2A655E6C8E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7357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C6FD9B-99D1-D7D9-E511-087A83BDFA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7A7EAC-3B1A-80EC-DFD1-3C4A55C0AD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FEECCC-5EC9-7FA9-E780-F2AC6D86AD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34F11D-E3D4-4296-A62F-1D667DA18CCE}" type="datetimeFigureOut">
              <a:rPr lang="en-US" smtClean="0"/>
              <a:t>5/6/2026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72522F-3383-A2B0-071E-283109CE22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772675-50BF-23A0-63BA-7CB7173158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BBF295-E692-48E3-9EAC-2A655E6C8E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725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1B5E95-D90B-58A7-73C0-443FB85383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9E0C25C-F61E-55B9-5B99-15A4D58660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8E55CA-0690-815F-DABA-3A9769C9E1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34F11D-E3D4-4296-A62F-1D667DA18CCE}" type="datetimeFigureOut">
              <a:rPr lang="en-US" smtClean="0"/>
              <a:t>5/6/2026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585363-559A-3BFA-A13C-CADB940F2E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18A69D-3CD6-7632-763A-A38C853CD4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BBF295-E692-48E3-9EAC-2A655E6C8E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13959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C4E4CC-D3E2-F4FE-A8BB-CE22DFE567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5C96CE-F8FE-85B3-AAEB-76FE1B3E857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EC507BD-4F1C-D701-D06F-550B1664A2C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215535B-0878-EE6C-CF22-EBFFE535C2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34F11D-E3D4-4296-A62F-1D667DA18CCE}" type="datetimeFigureOut">
              <a:rPr lang="en-US" smtClean="0"/>
              <a:t>5/6/2026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984F3B5-0EF9-D9A6-1A96-FBC07980A8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7F42F27-A773-F358-5FAC-AE2C12CC0F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BBF295-E692-48E3-9EAC-2A655E6C8E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81845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4011C5-4DA2-B077-8C1E-0E87B7824D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262037F-B983-3A22-0299-5165226E3B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6AB5FE2-6EF0-AD91-6F6B-691C6D29A69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2DE5D2C-3166-BA72-3352-05467DFFD09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D549301-D535-832A-E701-CC5EC8FB993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8EABB1E-DB1A-DA59-AB3B-CFF49AD3DF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34F11D-E3D4-4296-A62F-1D667DA18CCE}" type="datetimeFigureOut">
              <a:rPr lang="en-US" smtClean="0"/>
              <a:t>5/6/2026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6564A8F-FE5D-3D81-4F63-C9E939E9FC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14221FF-6030-91E5-A6A6-A66D0F4F60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BBF295-E692-48E3-9EAC-2A655E6C8E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55552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BA50FB-9432-2B40-1041-732DE004D7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7066BBE-77EF-E6C5-E7E6-9EFD698038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34F11D-E3D4-4296-A62F-1D667DA18CCE}" type="datetimeFigureOut">
              <a:rPr lang="en-US" smtClean="0"/>
              <a:t>5/6/2026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EF2A2C4-F18F-0406-B383-3B05F37DB2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AF42BDA-479A-BC23-648E-32E132604D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BBF295-E692-48E3-9EAC-2A655E6C8E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96798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1D53871-5050-9769-9FA4-8F490BD938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34F11D-E3D4-4296-A62F-1D667DA18CCE}" type="datetimeFigureOut">
              <a:rPr lang="en-US" smtClean="0"/>
              <a:t>5/6/2026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BF06A1F-B870-146F-64F4-8AADA70159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9E73561-0E44-D93A-6AC7-53590D0979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BBF295-E692-48E3-9EAC-2A655E6C8E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823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762661-20D2-0ED5-F414-CC69C2F398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95A2BA-4916-F6BA-CC8E-20BADE1D86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76942C-C04A-69D8-7D7B-6AFC00C6513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ADD5527-9D49-7D69-FD38-5871CF9F3A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34F11D-E3D4-4296-A62F-1D667DA18CCE}" type="datetimeFigureOut">
              <a:rPr lang="en-US" smtClean="0"/>
              <a:t>5/6/2026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7B94EEB-1C01-E3EE-E1A7-8C20156D99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2EEE2EB-6E2E-EF9C-EB1A-A1DFB63A17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BBF295-E692-48E3-9EAC-2A655E6C8E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77504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2125AD-51DE-79AE-D3B0-2AA42F23A7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BAEF839-3DC2-9B1A-2947-225CF0DED80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62C0BA0-567B-FDFC-AFCC-EDB3C38F807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32D5F97-C48E-2AEE-7F63-8D07A879C0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34F11D-E3D4-4296-A62F-1D667DA18CCE}" type="datetimeFigureOut">
              <a:rPr lang="en-US" smtClean="0"/>
              <a:t>5/6/2026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765CAE7-9D0A-B023-869A-7563C4AC43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096034E-CA99-A14B-8D93-C1EE7D0385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BBF295-E692-48E3-9EAC-2A655E6C8E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920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2A253C-53A0-3209-2B0E-F088035E77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01E5EA5-1535-7B4F-D10C-391C7031FEF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352806-2DFF-F9A4-E4EB-173FB8C0C2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34F11D-E3D4-4296-A62F-1D667DA18CCE}" type="datetimeFigureOut">
              <a:rPr lang="en-US" smtClean="0"/>
              <a:t>5/6/2026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2FC646-FF69-F138-9C53-D26A7683EE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BEBC81-DF29-6D2D-0E41-C5A1885DFE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BBF295-E692-48E3-9EAC-2A655E6C8E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65134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82A0A89-07CE-E4D2-4ED4-DCF8F3542BD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2E5F33A-389A-663D-442F-ECB271CFF36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868E83-881E-7792-47B2-06BF544ADD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34F11D-E3D4-4296-A62F-1D667DA18CCE}" type="datetimeFigureOut">
              <a:rPr lang="en-US" smtClean="0"/>
              <a:t>5/6/2026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70753E-70BB-2014-E37A-FCA54DF95E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14D6EF0-5CD7-DA7C-3D5E-2B8766DFD4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BBF295-E692-48E3-9EAC-2A655E6C8E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610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0EFE673-46A8-EF81-8506-48598193E1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2D3244B-9117-EB69-FA05-6E94142EAE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D73441-1CF1-19FB-B2ED-60162EE0488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834F11D-E3D4-4296-A62F-1D667DA18CCE}" type="datetimeFigureOut">
              <a:rPr lang="en-US" smtClean="0"/>
              <a:t>5/6/2026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9EBBC3-F021-C69B-32AC-9B710C7F1ED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8868B01-1B70-463C-9287-C7244E8F17E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DBBF295-E692-48E3-9EAC-2A655E6C8E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29396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9575F8-5DE6-D6BB-B546-40F52B4DAC0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Conversion / Transformation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D69EC3C-2AC1-7009-4CF3-63AFAB0F80E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Experiential Biblical Conversion &amp; Transformation</a:t>
            </a:r>
          </a:p>
          <a:p>
            <a:r>
              <a:rPr lang="en-US" dirty="0"/>
              <a:t>G. Magee May 2026</a:t>
            </a:r>
          </a:p>
        </p:txBody>
      </p:sp>
    </p:spTree>
    <p:extLst>
      <p:ext uri="{BB962C8B-B14F-4D97-AF65-F5344CB8AC3E}">
        <p14:creationId xmlns:p14="http://schemas.microsoft.com/office/powerpoint/2010/main" val="39068355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834C4AF7-1C9E-FCF6-4332-2A06F58AAE43}"/>
              </a:ext>
            </a:extLst>
          </p:cNvPr>
          <p:cNvCxnSpPr>
            <a:cxnSpLocks/>
          </p:cNvCxnSpPr>
          <p:nvPr/>
        </p:nvCxnSpPr>
        <p:spPr>
          <a:xfrm>
            <a:off x="3278909" y="2514138"/>
            <a:ext cx="5421746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511FBC81-D8DB-344B-59B5-8C88E9120DFD}"/>
              </a:ext>
            </a:extLst>
          </p:cNvPr>
          <p:cNvCxnSpPr>
            <a:cxnSpLocks/>
          </p:cNvCxnSpPr>
          <p:nvPr/>
        </p:nvCxnSpPr>
        <p:spPr>
          <a:xfrm>
            <a:off x="3278909" y="4413504"/>
            <a:ext cx="5421746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Oval 8">
            <a:extLst>
              <a:ext uri="{FF2B5EF4-FFF2-40B4-BE49-F238E27FC236}">
                <a16:creationId xmlns:a16="http://schemas.microsoft.com/office/drawing/2014/main" id="{8CC44801-0574-8F80-036B-E03585216857}"/>
              </a:ext>
            </a:extLst>
          </p:cNvPr>
          <p:cNvSpPr/>
          <p:nvPr/>
        </p:nvSpPr>
        <p:spPr>
          <a:xfrm>
            <a:off x="5186034" y="656296"/>
            <a:ext cx="1820764" cy="1710461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87F7FE36-F663-1252-3CB4-DA112B9B99AD}"/>
              </a:ext>
            </a:extLst>
          </p:cNvPr>
          <p:cNvSpPr/>
          <p:nvPr/>
        </p:nvSpPr>
        <p:spPr>
          <a:xfrm>
            <a:off x="3379124" y="2638047"/>
            <a:ext cx="1591056" cy="1581903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DD652790-1BB5-1EE9-86AA-E9D1D841604A}"/>
              </a:ext>
            </a:extLst>
          </p:cNvPr>
          <p:cNvSpPr/>
          <p:nvPr/>
        </p:nvSpPr>
        <p:spPr>
          <a:xfrm>
            <a:off x="5300472" y="2638048"/>
            <a:ext cx="1591056" cy="1581903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A8FA38CC-320C-DA26-3C50-BF47CD97D25A}"/>
              </a:ext>
            </a:extLst>
          </p:cNvPr>
          <p:cNvSpPr/>
          <p:nvPr/>
        </p:nvSpPr>
        <p:spPr>
          <a:xfrm>
            <a:off x="7221820" y="2638047"/>
            <a:ext cx="1591056" cy="1581903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E6B3492D-33CF-DBAF-5DB0-3D73498993A2}"/>
              </a:ext>
            </a:extLst>
          </p:cNvPr>
          <p:cNvSpPr/>
          <p:nvPr/>
        </p:nvSpPr>
        <p:spPr>
          <a:xfrm>
            <a:off x="5300472" y="4831828"/>
            <a:ext cx="1591056" cy="1581903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1DCEB37-2382-BA02-9CF1-ACEF71486240}"/>
              </a:ext>
            </a:extLst>
          </p:cNvPr>
          <p:cNvSpPr txBox="1"/>
          <p:nvPr/>
        </p:nvSpPr>
        <p:spPr>
          <a:xfrm>
            <a:off x="277091" y="221673"/>
            <a:ext cx="351057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Mankind made in God’s </a:t>
            </a:r>
          </a:p>
          <a:p>
            <a:r>
              <a:rPr lang="en-US" sz="2400" b="1" dirty="0"/>
              <a:t>Image, a Trinity like God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F4C47D4-70C3-FDD3-9E9F-EC479B55C894}"/>
              </a:ext>
            </a:extLst>
          </p:cNvPr>
          <p:cNvSpPr txBox="1"/>
          <p:nvPr/>
        </p:nvSpPr>
        <p:spPr>
          <a:xfrm>
            <a:off x="2152073" y="1321738"/>
            <a:ext cx="93647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Spirit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035AA7B7-A319-B2CF-5CDF-92BC98018E76}"/>
              </a:ext>
            </a:extLst>
          </p:cNvPr>
          <p:cNvSpPr txBox="1"/>
          <p:nvPr/>
        </p:nvSpPr>
        <p:spPr>
          <a:xfrm>
            <a:off x="2152073" y="3198165"/>
            <a:ext cx="8162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Soul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0FF01A6C-38D2-8592-8608-17B7AA637DC3}"/>
              </a:ext>
            </a:extLst>
          </p:cNvPr>
          <p:cNvSpPr txBox="1"/>
          <p:nvPr/>
        </p:nvSpPr>
        <p:spPr>
          <a:xfrm>
            <a:off x="2152072" y="5391946"/>
            <a:ext cx="88517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Body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D97414B-8A36-E275-C7C1-D97CBFCBA55C}"/>
              </a:ext>
            </a:extLst>
          </p:cNvPr>
          <p:cNvSpPr txBox="1"/>
          <p:nvPr/>
        </p:nvSpPr>
        <p:spPr>
          <a:xfrm>
            <a:off x="7158365" y="4831828"/>
            <a:ext cx="4359527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/>
              <a:t>Body is healthy or unhealthy</a:t>
            </a:r>
          </a:p>
          <a:p>
            <a:r>
              <a:rPr lang="en-US" sz="2000" b="1" dirty="0"/>
              <a:t>based on how a person thinks</a:t>
            </a:r>
          </a:p>
          <a:p>
            <a:r>
              <a:rPr lang="en-US" sz="2000" b="1" dirty="0"/>
              <a:t>and/or feels and their subsequent</a:t>
            </a:r>
          </a:p>
          <a:p>
            <a:r>
              <a:rPr lang="en-US" sz="2000" b="1" dirty="0"/>
              <a:t>choices (Mind-Emotions-Will)</a:t>
            </a:r>
          </a:p>
          <a:p>
            <a:r>
              <a:rPr lang="en-US" sz="2000" b="1" dirty="0"/>
              <a:t>or based on external circumstances</a:t>
            </a:r>
          </a:p>
        </p:txBody>
      </p: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F650332D-6A7A-C0D6-D13C-FCD7B452E0C7}"/>
              </a:ext>
            </a:extLst>
          </p:cNvPr>
          <p:cNvCxnSpPr>
            <a:cxnSpLocks/>
            <a:stCxn id="21" idx="3"/>
          </p:cNvCxnSpPr>
          <p:nvPr/>
        </p:nvCxnSpPr>
        <p:spPr>
          <a:xfrm flipV="1">
            <a:off x="3088548" y="1552570"/>
            <a:ext cx="1806725" cy="1"/>
          </a:xfrm>
          <a:prstGeom prst="straightConnector1">
            <a:avLst/>
          </a:prstGeom>
          <a:ln w="47625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99D74D17-C433-45C5-667D-313624F75FEB}"/>
              </a:ext>
            </a:extLst>
          </p:cNvPr>
          <p:cNvCxnSpPr>
            <a:cxnSpLocks/>
          </p:cNvCxnSpPr>
          <p:nvPr/>
        </p:nvCxnSpPr>
        <p:spPr>
          <a:xfrm>
            <a:off x="3088548" y="5647436"/>
            <a:ext cx="2009925" cy="0"/>
          </a:xfrm>
          <a:prstGeom prst="straightConnector1">
            <a:avLst/>
          </a:prstGeom>
          <a:ln w="47625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B02F08EA-D25F-68D1-8FC4-2A5EA1653D3B}"/>
              </a:ext>
            </a:extLst>
          </p:cNvPr>
          <p:cNvCxnSpPr>
            <a:cxnSpLocks/>
          </p:cNvCxnSpPr>
          <p:nvPr/>
        </p:nvCxnSpPr>
        <p:spPr>
          <a:xfrm>
            <a:off x="2946793" y="3428997"/>
            <a:ext cx="283510" cy="0"/>
          </a:xfrm>
          <a:prstGeom prst="straightConnector1">
            <a:avLst/>
          </a:prstGeom>
          <a:ln w="47625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id="{496ADD76-2DDB-67E5-4D72-3174DD730480}"/>
              </a:ext>
            </a:extLst>
          </p:cNvPr>
          <p:cNvSpPr txBox="1"/>
          <p:nvPr/>
        </p:nvSpPr>
        <p:spPr>
          <a:xfrm>
            <a:off x="4826838" y="119525"/>
            <a:ext cx="26569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u="sng" dirty="0"/>
              <a:t>Unconverted Man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A65FFD86-553A-2FD2-46E7-9152A56759E0}"/>
              </a:ext>
            </a:extLst>
          </p:cNvPr>
          <p:cNvSpPr txBox="1"/>
          <p:nvPr/>
        </p:nvSpPr>
        <p:spPr>
          <a:xfrm>
            <a:off x="5397838" y="895486"/>
            <a:ext cx="133966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/>
              <a:t>Dead</a:t>
            </a:r>
          </a:p>
          <a:p>
            <a:pPr algn="ctr"/>
            <a:r>
              <a:rPr lang="en-US" sz="2400" b="1" dirty="0"/>
              <a:t>Towards</a:t>
            </a:r>
          </a:p>
          <a:p>
            <a:pPr algn="ctr"/>
            <a:r>
              <a:rPr lang="en-US" sz="2400" b="1" dirty="0"/>
              <a:t>God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A2AD2BEC-620D-E676-A5C1-F3930132EF70}"/>
              </a:ext>
            </a:extLst>
          </p:cNvPr>
          <p:cNvSpPr txBox="1"/>
          <p:nvPr/>
        </p:nvSpPr>
        <p:spPr>
          <a:xfrm>
            <a:off x="3735268" y="3172599"/>
            <a:ext cx="8787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Mind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FB8DC592-172E-CD2A-F989-C0F2BB730634}"/>
              </a:ext>
            </a:extLst>
          </p:cNvPr>
          <p:cNvSpPr txBox="1"/>
          <p:nvPr/>
        </p:nvSpPr>
        <p:spPr>
          <a:xfrm>
            <a:off x="5319708" y="3172598"/>
            <a:ext cx="15151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Emotions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16244792-8756-F78D-DA6D-D3F45F0DD0E4}"/>
              </a:ext>
            </a:extLst>
          </p:cNvPr>
          <p:cNvSpPr txBox="1"/>
          <p:nvPr/>
        </p:nvSpPr>
        <p:spPr>
          <a:xfrm>
            <a:off x="7647695" y="3165745"/>
            <a:ext cx="7393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Will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CF6DE794-DE49-26D5-E588-6943BD716AEF}"/>
              </a:ext>
            </a:extLst>
          </p:cNvPr>
          <p:cNvSpPr txBox="1"/>
          <p:nvPr/>
        </p:nvSpPr>
        <p:spPr>
          <a:xfrm>
            <a:off x="5300472" y="5161113"/>
            <a:ext cx="153439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/>
              <a:t>Earthly</a:t>
            </a:r>
          </a:p>
          <a:p>
            <a:pPr algn="ctr"/>
            <a:r>
              <a:rPr lang="en-US" b="1" dirty="0"/>
              <a:t>body subject</a:t>
            </a:r>
          </a:p>
          <a:p>
            <a:pPr algn="ctr"/>
            <a:r>
              <a:rPr lang="en-US" b="1" dirty="0"/>
              <a:t>to aging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DC54D9B3-B4BF-1008-1987-7F868F3CB289}"/>
              </a:ext>
            </a:extLst>
          </p:cNvPr>
          <p:cNvSpPr txBox="1"/>
          <p:nvPr/>
        </p:nvSpPr>
        <p:spPr>
          <a:xfrm>
            <a:off x="7828481" y="612431"/>
            <a:ext cx="4206729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dirty="0"/>
              <a:t>that at that time you were without</a:t>
            </a:r>
          </a:p>
          <a:p>
            <a:r>
              <a:rPr lang="en-US" b="1" i="1" dirty="0"/>
              <a:t>Christ, being aliens from the </a:t>
            </a:r>
          </a:p>
          <a:p>
            <a:r>
              <a:rPr lang="en-US" b="1" i="1" dirty="0"/>
              <a:t>commonwealth of Israel and strangers</a:t>
            </a:r>
          </a:p>
          <a:p>
            <a:r>
              <a:rPr lang="en-US" b="1" i="1" dirty="0"/>
              <a:t>from the covenants of promise, </a:t>
            </a:r>
          </a:p>
          <a:p>
            <a:r>
              <a:rPr lang="en-US" b="1" i="1" dirty="0"/>
              <a:t>having no hope and without God in</a:t>
            </a:r>
          </a:p>
          <a:p>
            <a:r>
              <a:rPr lang="en-US" b="1" i="1" dirty="0"/>
              <a:t>the world. Ephesians 2:12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AB9D9BB9-CE73-FBA1-3772-14B9403D1AC5}"/>
              </a:ext>
            </a:extLst>
          </p:cNvPr>
          <p:cNvSpPr txBox="1"/>
          <p:nvPr/>
        </p:nvSpPr>
        <p:spPr>
          <a:xfrm>
            <a:off x="8947266" y="2514138"/>
            <a:ext cx="3239926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This person is living</a:t>
            </a:r>
          </a:p>
          <a:p>
            <a:r>
              <a:rPr lang="en-US" sz="2400" b="1" dirty="0">
                <a:solidFill>
                  <a:srgbClr val="FF0000"/>
                </a:solidFill>
              </a:rPr>
              <a:t>entirely based on how</a:t>
            </a:r>
          </a:p>
          <a:p>
            <a:r>
              <a:rPr lang="en-US" sz="2400" b="1" dirty="0">
                <a:solidFill>
                  <a:srgbClr val="FF0000"/>
                </a:solidFill>
              </a:rPr>
              <a:t>they think, feel, and</a:t>
            </a:r>
          </a:p>
          <a:p>
            <a:r>
              <a:rPr lang="en-US" sz="2400" b="1" dirty="0">
                <a:solidFill>
                  <a:srgbClr val="FF0000"/>
                </a:solidFill>
              </a:rPr>
              <a:t>what they will or will</a:t>
            </a:r>
          </a:p>
          <a:p>
            <a:r>
              <a:rPr lang="en-US" sz="2400" b="1" dirty="0">
                <a:solidFill>
                  <a:srgbClr val="FF0000"/>
                </a:solidFill>
              </a:rPr>
              <a:t>not do (Worldly)</a:t>
            </a:r>
          </a:p>
        </p:txBody>
      </p:sp>
    </p:spTree>
    <p:extLst>
      <p:ext uri="{BB962C8B-B14F-4D97-AF65-F5344CB8AC3E}">
        <p14:creationId xmlns:p14="http://schemas.microsoft.com/office/powerpoint/2010/main" val="33957564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44E8EB-0B95-154D-14BB-B4A43DB2AB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>
            <a:extLst>
              <a:ext uri="{FF2B5EF4-FFF2-40B4-BE49-F238E27FC236}">
                <a16:creationId xmlns:a16="http://schemas.microsoft.com/office/drawing/2014/main" id="{064335D8-4F0F-5C60-1EF0-C8773F236D1B}"/>
              </a:ext>
            </a:extLst>
          </p:cNvPr>
          <p:cNvGrpSpPr/>
          <p:nvPr/>
        </p:nvGrpSpPr>
        <p:grpSpPr>
          <a:xfrm>
            <a:off x="277091" y="141222"/>
            <a:ext cx="11240801" cy="6321822"/>
            <a:chOff x="277091" y="141222"/>
            <a:chExt cx="11240801" cy="6321822"/>
          </a:xfrm>
        </p:grpSpPr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E84F502F-335C-2928-96D6-723F599EBD81}"/>
                </a:ext>
              </a:extLst>
            </p:cNvPr>
            <p:cNvGrpSpPr/>
            <p:nvPr/>
          </p:nvGrpSpPr>
          <p:grpSpPr>
            <a:xfrm>
              <a:off x="3278909" y="656296"/>
              <a:ext cx="5533967" cy="5757435"/>
              <a:chOff x="3278909" y="656296"/>
              <a:chExt cx="5533967" cy="5757435"/>
            </a:xfrm>
          </p:grpSpPr>
          <p:grpSp>
            <p:nvGrpSpPr>
              <p:cNvPr id="19" name="Group 18">
                <a:extLst>
                  <a:ext uri="{FF2B5EF4-FFF2-40B4-BE49-F238E27FC236}">
                    <a16:creationId xmlns:a16="http://schemas.microsoft.com/office/drawing/2014/main" id="{F80A6E1E-EB7A-5FF6-F9E3-801596E4CED4}"/>
                  </a:ext>
                </a:extLst>
              </p:cNvPr>
              <p:cNvGrpSpPr/>
              <p:nvPr/>
            </p:nvGrpSpPr>
            <p:grpSpPr>
              <a:xfrm>
                <a:off x="3278909" y="656296"/>
                <a:ext cx="5533967" cy="3757208"/>
                <a:chOff x="3278909" y="656296"/>
                <a:chExt cx="5533967" cy="3757208"/>
              </a:xfrm>
            </p:grpSpPr>
            <p:cxnSp>
              <p:nvCxnSpPr>
                <p:cNvPr id="5" name="Straight Connector 4">
                  <a:extLst>
                    <a:ext uri="{FF2B5EF4-FFF2-40B4-BE49-F238E27FC236}">
                      <a16:creationId xmlns:a16="http://schemas.microsoft.com/office/drawing/2014/main" id="{E60D64BA-F43B-D57F-5410-1D2DBF749D3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3278909" y="2514138"/>
                  <a:ext cx="5421746" cy="0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" name="Straight Connector 7">
                  <a:extLst>
                    <a:ext uri="{FF2B5EF4-FFF2-40B4-BE49-F238E27FC236}">
                      <a16:creationId xmlns:a16="http://schemas.microsoft.com/office/drawing/2014/main" id="{529CFF41-194F-43FE-A594-01C38BF8885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3278909" y="4413504"/>
                  <a:ext cx="5421746" cy="0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9" name="Oval 8">
                  <a:extLst>
                    <a:ext uri="{FF2B5EF4-FFF2-40B4-BE49-F238E27FC236}">
                      <a16:creationId xmlns:a16="http://schemas.microsoft.com/office/drawing/2014/main" id="{6C885A01-73C9-3CE5-1ECE-7E805D316C57}"/>
                    </a:ext>
                  </a:extLst>
                </p:cNvPr>
                <p:cNvSpPr/>
                <p:nvPr/>
              </p:nvSpPr>
              <p:spPr>
                <a:xfrm>
                  <a:off x="5186034" y="656296"/>
                  <a:ext cx="1820764" cy="1710461"/>
                </a:xfrm>
                <a:prstGeom prst="ellipse">
                  <a:avLst/>
                </a:prstGeom>
                <a:solidFill>
                  <a:srgbClr val="FFFF00"/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" name="Oval 9">
                  <a:extLst>
                    <a:ext uri="{FF2B5EF4-FFF2-40B4-BE49-F238E27FC236}">
                      <a16:creationId xmlns:a16="http://schemas.microsoft.com/office/drawing/2014/main" id="{CA6A1749-A03E-4017-D53A-C2F98320E449}"/>
                    </a:ext>
                  </a:extLst>
                </p:cNvPr>
                <p:cNvSpPr/>
                <p:nvPr/>
              </p:nvSpPr>
              <p:spPr>
                <a:xfrm>
                  <a:off x="3379124" y="2638047"/>
                  <a:ext cx="1591056" cy="1581903"/>
                </a:xfrm>
                <a:prstGeom prst="ellipse">
                  <a:avLst/>
                </a:prstGeom>
                <a:noFill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" name="Oval 10">
                  <a:extLst>
                    <a:ext uri="{FF2B5EF4-FFF2-40B4-BE49-F238E27FC236}">
                      <a16:creationId xmlns:a16="http://schemas.microsoft.com/office/drawing/2014/main" id="{8DCCC9E3-92F6-A367-AE7B-C359F3A48C9C}"/>
                    </a:ext>
                  </a:extLst>
                </p:cNvPr>
                <p:cNvSpPr/>
                <p:nvPr/>
              </p:nvSpPr>
              <p:spPr>
                <a:xfrm>
                  <a:off x="5300472" y="2638048"/>
                  <a:ext cx="1591056" cy="1581903"/>
                </a:xfrm>
                <a:prstGeom prst="ellipse">
                  <a:avLst/>
                </a:prstGeom>
                <a:noFill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2" name="Oval 11">
                  <a:extLst>
                    <a:ext uri="{FF2B5EF4-FFF2-40B4-BE49-F238E27FC236}">
                      <a16:creationId xmlns:a16="http://schemas.microsoft.com/office/drawing/2014/main" id="{0D77B659-E090-44F7-07D8-29ED62EC01E2}"/>
                    </a:ext>
                  </a:extLst>
                </p:cNvPr>
                <p:cNvSpPr/>
                <p:nvPr/>
              </p:nvSpPr>
              <p:spPr>
                <a:xfrm>
                  <a:off x="7221820" y="2638047"/>
                  <a:ext cx="1591056" cy="1581903"/>
                </a:xfrm>
                <a:prstGeom prst="ellipse">
                  <a:avLst/>
                </a:prstGeom>
                <a:noFill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3" name="Oval 12">
                <a:extLst>
                  <a:ext uri="{FF2B5EF4-FFF2-40B4-BE49-F238E27FC236}">
                    <a16:creationId xmlns:a16="http://schemas.microsoft.com/office/drawing/2014/main" id="{BC2C0C48-68E6-4EC0-DC2E-B51042F0126C}"/>
                  </a:ext>
                </a:extLst>
              </p:cNvPr>
              <p:cNvSpPr/>
              <p:nvPr/>
            </p:nvSpPr>
            <p:spPr>
              <a:xfrm>
                <a:off x="5300472" y="4831828"/>
                <a:ext cx="1591056" cy="1581903"/>
              </a:xfrm>
              <a:prstGeom prst="ellipse">
                <a:avLst/>
              </a:pr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8B0BCB88-D636-9948-D2D1-DBD4E9980ECA}"/>
                </a:ext>
              </a:extLst>
            </p:cNvPr>
            <p:cNvSpPr txBox="1"/>
            <p:nvPr/>
          </p:nvSpPr>
          <p:spPr>
            <a:xfrm>
              <a:off x="277091" y="221673"/>
              <a:ext cx="3510576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/>
                <a:t>Mankind made in God’s </a:t>
              </a:r>
            </a:p>
            <a:p>
              <a:r>
                <a:rPr lang="en-US" sz="2400" b="1" dirty="0"/>
                <a:t>Image, a Trinity like God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2B2C5673-7183-26A5-5B6F-91CDEF8256B5}"/>
                </a:ext>
              </a:extLst>
            </p:cNvPr>
            <p:cNvSpPr txBox="1"/>
            <p:nvPr/>
          </p:nvSpPr>
          <p:spPr>
            <a:xfrm>
              <a:off x="2152073" y="1321738"/>
              <a:ext cx="93647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/>
                <a:t>Spirit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4D8BDF1F-D3A2-E210-1103-0B1815BC51CF}"/>
                </a:ext>
              </a:extLst>
            </p:cNvPr>
            <p:cNvSpPr txBox="1"/>
            <p:nvPr/>
          </p:nvSpPr>
          <p:spPr>
            <a:xfrm>
              <a:off x="2152073" y="3198165"/>
              <a:ext cx="81624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/>
                <a:t>Soul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B6D88381-EA59-1F3C-3363-D7B45243F5F8}"/>
                </a:ext>
              </a:extLst>
            </p:cNvPr>
            <p:cNvSpPr txBox="1"/>
            <p:nvPr/>
          </p:nvSpPr>
          <p:spPr>
            <a:xfrm>
              <a:off x="2152072" y="5391946"/>
              <a:ext cx="88517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/>
                <a:t>Body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65D0261F-9DC7-BFE1-6DF4-CD1B779C5911}"/>
                </a:ext>
              </a:extLst>
            </p:cNvPr>
            <p:cNvSpPr txBox="1"/>
            <p:nvPr/>
          </p:nvSpPr>
          <p:spPr>
            <a:xfrm>
              <a:off x="7158365" y="4831828"/>
              <a:ext cx="4359527" cy="16312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/>
                <a:t>Body is healthy or unhealthy</a:t>
              </a:r>
            </a:p>
            <a:p>
              <a:r>
                <a:rPr lang="en-US" sz="2000" b="1" dirty="0"/>
                <a:t>based on how a person thinks</a:t>
              </a:r>
            </a:p>
            <a:p>
              <a:r>
                <a:rPr lang="en-US" sz="2000" b="1" dirty="0"/>
                <a:t>and/or feels and their subsequent</a:t>
              </a:r>
            </a:p>
            <a:p>
              <a:r>
                <a:rPr lang="en-US" sz="2000" b="1" dirty="0"/>
                <a:t>choices (Mind-Emotions-Will)</a:t>
              </a:r>
            </a:p>
            <a:p>
              <a:r>
                <a:rPr lang="en-US" sz="2000" b="1" dirty="0"/>
                <a:t>or based on external circumstances</a:t>
              </a:r>
            </a:p>
          </p:txBody>
        </p:sp>
        <p:cxnSp>
          <p:nvCxnSpPr>
            <p:cNvPr id="26" name="Straight Arrow Connector 25">
              <a:extLst>
                <a:ext uri="{FF2B5EF4-FFF2-40B4-BE49-F238E27FC236}">
                  <a16:creationId xmlns:a16="http://schemas.microsoft.com/office/drawing/2014/main" id="{C2E02789-7480-9772-93BE-A85537DD52D4}"/>
                </a:ext>
              </a:extLst>
            </p:cNvPr>
            <p:cNvCxnSpPr>
              <a:cxnSpLocks/>
              <a:stCxn id="21" idx="3"/>
            </p:cNvCxnSpPr>
            <p:nvPr/>
          </p:nvCxnSpPr>
          <p:spPr>
            <a:xfrm flipV="1">
              <a:off x="3088548" y="1552570"/>
              <a:ext cx="1806725" cy="1"/>
            </a:xfrm>
            <a:prstGeom prst="straightConnector1">
              <a:avLst/>
            </a:prstGeom>
            <a:ln w="47625"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Arrow Connector 27">
              <a:extLst>
                <a:ext uri="{FF2B5EF4-FFF2-40B4-BE49-F238E27FC236}">
                  <a16:creationId xmlns:a16="http://schemas.microsoft.com/office/drawing/2014/main" id="{B249C443-394A-AE59-29B5-BE6AB610E53A}"/>
                </a:ext>
              </a:extLst>
            </p:cNvPr>
            <p:cNvCxnSpPr>
              <a:cxnSpLocks/>
            </p:cNvCxnSpPr>
            <p:nvPr/>
          </p:nvCxnSpPr>
          <p:spPr>
            <a:xfrm>
              <a:off x="3088548" y="5647436"/>
              <a:ext cx="2009925" cy="0"/>
            </a:xfrm>
            <a:prstGeom prst="straightConnector1">
              <a:avLst/>
            </a:prstGeom>
            <a:ln w="47625"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Arrow Connector 29">
              <a:extLst>
                <a:ext uri="{FF2B5EF4-FFF2-40B4-BE49-F238E27FC236}">
                  <a16:creationId xmlns:a16="http://schemas.microsoft.com/office/drawing/2014/main" id="{DB10DA17-AB5D-4161-D01D-488E3ED094FC}"/>
                </a:ext>
              </a:extLst>
            </p:cNvPr>
            <p:cNvCxnSpPr>
              <a:cxnSpLocks/>
            </p:cNvCxnSpPr>
            <p:nvPr/>
          </p:nvCxnSpPr>
          <p:spPr>
            <a:xfrm>
              <a:off x="2946793" y="3428997"/>
              <a:ext cx="283510" cy="0"/>
            </a:xfrm>
            <a:prstGeom prst="straightConnector1">
              <a:avLst/>
            </a:prstGeom>
            <a:ln w="47625"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48EDD4FC-6666-3043-91B4-283059211EAD}"/>
                </a:ext>
              </a:extLst>
            </p:cNvPr>
            <p:cNvSpPr txBox="1"/>
            <p:nvPr/>
          </p:nvSpPr>
          <p:spPr>
            <a:xfrm>
              <a:off x="4291129" y="141222"/>
              <a:ext cx="401783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u="sng" dirty="0"/>
                <a:t>Born Again, a babe in Christ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63623AFB-7D1E-3445-19C0-EA9A164CF45E}"/>
                </a:ext>
              </a:extLst>
            </p:cNvPr>
            <p:cNvSpPr txBox="1"/>
            <p:nvPr/>
          </p:nvSpPr>
          <p:spPr>
            <a:xfrm>
              <a:off x="5250864" y="922807"/>
              <a:ext cx="1693028" cy="12003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400" b="1" dirty="0"/>
                <a:t>Filled with </a:t>
              </a:r>
            </a:p>
            <a:p>
              <a:pPr algn="ctr"/>
              <a:r>
                <a:rPr lang="en-US" sz="2400" b="1" dirty="0"/>
                <a:t>God’s </a:t>
              </a:r>
            </a:p>
            <a:p>
              <a:pPr algn="ctr"/>
              <a:r>
                <a:rPr lang="en-US" sz="2400" b="1" dirty="0"/>
                <a:t>Holy Spirit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EFD70010-8E26-AE23-13C7-3A4B905475E7}"/>
                </a:ext>
              </a:extLst>
            </p:cNvPr>
            <p:cNvSpPr txBox="1"/>
            <p:nvPr/>
          </p:nvSpPr>
          <p:spPr>
            <a:xfrm>
              <a:off x="3502256" y="2757348"/>
              <a:ext cx="1344791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000" b="1" u="sng" dirty="0"/>
                <a:t>Mind</a:t>
              </a:r>
            </a:p>
            <a:p>
              <a:pPr algn="ctr"/>
              <a:r>
                <a:rPr lang="en-US" sz="2000" b="1" dirty="0">
                  <a:solidFill>
                    <a:srgbClr val="00B050"/>
                  </a:solidFill>
                </a:rPr>
                <a:t>New Faith</a:t>
              </a:r>
            </a:p>
            <a:p>
              <a:pPr algn="ctr"/>
              <a:r>
                <a:rPr lang="en-US" sz="2000" b="1" dirty="0">
                  <a:solidFill>
                    <a:srgbClr val="FF0000"/>
                  </a:solidFill>
                </a:rPr>
                <a:t>Still very </a:t>
              </a:r>
            </a:p>
            <a:p>
              <a:pPr algn="ctr"/>
              <a:r>
                <a:rPr lang="en-US" sz="2000" b="1" dirty="0">
                  <a:solidFill>
                    <a:srgbClr val="FF0000"/>
                  </a:solidFill>
                </a:rPr>
                <a:t>Worldly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61FB3DAA-853F-D86D-4426-FA2121A08A8A}"/>
                </a:ext>
              </a:extLst>
            </p:cNvPr>
            <p:cNvSpPr txBox="1"/>
            <p:nvPr/>
          </p:nvSpPr>
          <p:spPr>
            <a:xfrm>
              <a:off x="5447425" y="2802102"/>
              <a:ext cx="1297150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000" b="1" u="sng" dirty="0"/>
                <a:t>Emotions</a:t>
              </a:r>
            </a:p>
            <a:p>
              <a:pPr algn="ctr"/>
              <a:r>
                <a:rPr lang="en-US" sz="2000" b="1" dirty="0">
                  <a:solidFill>
                    <a:srgbClr val="00B050"/>
                  </a:solidFill>
                </a:rPr>
                <a:t>Love God</a:t>
              </a:r>
            </a:p>
            <a:p>
              <a:pPr algn="ctr"/>
              <a:r>
                <a:rPr lang="en-US" sz="2000" b="1" dirty="0">
                  <a:solidFill>
                    <a:srgbClr val="FF0000"/>
                  </a:solidFill>
                </a:rPr>
                <a:t>Still very</a:t>
              </a:r>
            </a:p>
            <a:p>
              <a:pPr algn="ctr"/>
              <a:r>
                <a:rPr lang="en-US" sz="2000" b="1" dirty="0">
                  <a:solidFill>
                    <a:srgbClr val="FF0000"/>
                  </a:solidFill>
                </a:rPr>
                <a:t>Worldly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7F215FAC-615E-F303-434E-EC5928A3C3F1}"/>
                </a:ext>
              </a:extLst>
            </p:cNvPr>
            <p:cNvSpPr txBox="1"/>
            <p:nvPr/>
          </p:nvSpPr>
          <p:spPr>
            <a:xfrm>
              <a:off x="7185838" y="2671742"/>
              <a:ext cx="1663020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000" b="1" u="sng" dirty="0"/>
                <a:t>Will</a:t>
              </a:r>
            </a:p>
            <a:p>
              <a:pPr algn="ctr"/>
              <a:r>
                <a:rPr lang="en-US" sz="2000" b="1" dirty="0">
                  <a:solidFill>
                    <a:srgbClr val="00B050"/>
                  </a:solidFill>
                </a:rPr>
                <a:t>Yes, to Jesus</a:t>
              </a:r>
            </a:p>
            <a:p>
              <a:pPr algn="ctr"/>
              <a:r>
                <a:rPr lang="en-US" sz="2000" b="1" dirty="0">
                  <a:solidFill>
                    <a:srgbClr val="FF0000"/>
                  </a:solidFill>
                </a:rPr>
                <a:t>Reacting to</a:t>
              </a:r>
            </a:p>
            <a:p>
              <a:pPr algn="ctr"/>
              <a:r>
                <a:rPr lang="en-US" sz="2000" b="1" dirty="0">
                  <a:solidFill>
                    <a:srgbClr val="FF0000"/>
                  </a:solidFill>
                </a:rPr>
                <a:t>Worldliness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9924F38A-7C62-6069-C37F-816ACFFBB6D4}"/>
                </a:ext>
              </a:extLst>
            </p:cNvPr>
            <p:cNvSpPr txBox="1"/>
            <p:nvPr/>
          </p:nvSpPr>
          <p:spPr>
            <a:xfrm>
              <a:off x="5300472" y="5161113"/>
              <a:ext cx="1534394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b="1" dirty="0"/>
                <a:t>Earthly</a:t>
              </a:r>
            </a:p>
            <a:p>
              <a:pPr algn="ctr"/>
              <a:r>
                <a:rPr lang="en-US" b="1" dirty="0"/>
                <a:t>body subject</a:t>
              </a:r>
            </a:p>
            <a:p>
              <a:pPr algn="ctr"/>
              <a:r>
                <a:rPr lang="en-US" b="1" dirty="0"/>
                <a:t>to aging</a:t>
              </a:r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5A966CD2-E69B-025E-6F87-D654CA35D2E5}"/>
              </a:ext>
            </a:extLst>
          </p:cNvPr>
          <p:cNvSpPr txBox="1"/>
          <p:nvPr/>
        </p:nvSpPr>
        <p:spPr>
          <a:xfrm>
            <a:off x="7917873" y="602887"/>
            <a:ext cx="4114844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dirty="0"/>
              <a:t>But as many as received Him, to them</a:t>
            </a:r>
          </a:p>
          <a:p>
            <a:r>
              <a:rPr lang="en-US" b="1" i="1" dirty="0"/>
              <a:t>He gave the right to become children</a:t>
            </a:r>
          </a:p>
          <a:p>
            <a:r>
              <a:rPr lang="en-US" b="1" i="1" dirty="0"/>
              <a:t>of God, to those who believe in His</a:t>
            </a:r>
          </a:p>
          <a:p>
            <a:r>
              <a:rPr lang="en-US" b="1" i="1" dirty="0"/>
              <a:t>name: who were born, not of blood, </a:t>
            </a:r>
          </a:p>
          <a:p>
            <a:r>
              <a:rPr lang="en-US" b="1" i="1" dirty="0"/>
              <a:t>nor of the will of the flesh, nor of the </a:t>
            </a:r>
          </a:p>
          <a:p>
            <a:r>
              <a:rPr lang="en-US" b="1" i="1" dirty="0"/>
              <a:t>will of man, but of God. John 1:12-13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EBDB512-0DF0-F19F-3FFE-F028A3301FBE}"/>
              </a:ext>
            </a:extLst>
          </p:cNvPr>
          <p:cNvSpPr txBox="1"/>
          <p:nvPr/>
        </p:nvSpPr>
        <p:spPr>
          <a:xfrm>
            <a:off x="8882614" y="2467958"/>
            <a:ext cx="3334824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00B050"/>
                </a:solidFill>
              </a:rPr>
              <a:t>This person is saved</a:t>
            </a:r>
          </a:p>
          <a:p>
            <a:r>
              <a:rPr lang="en-US" sz="2400" b="1" dirty="0">
                <a:solidFill>
                  <a:srgbClr val="00B050"/>
                </a:solidFill>
              </a:rPr>
              <a:t>It is all new,</a:t>
            </a:r>
            <a:r>
              <a:rPr lang="en-US" sz="2400" b="1" dirty="0">
                <a:solidFill>
                  <a:srgbClr val="FF0000"/>
                </a:solidFill>
              </a:rPr>
              <a:t> they need</a:t>
            </a:r>
          </a:p>
          <a:p>
            <a:r>
              <a:rPr lang="en-US" sz="2400" b="1" dirty="0">
                <a:solidFill>
                  <a:srgbClr val="FF0000"/>
                </a:solidFill>
              </a:rPr>
              <a:t>The Word to grow in </a:t>
            </a:r>
          </a:p>
          <a:p>
            <a:r>
              <a:rPr lang="en-US" sz="2400" b="1" dirty="0">
                <a:solidFill>
                  <a:srgbClr val="FF0000"/>
                </a:solidFill>
              </a:rPr>
              <a:t>Christ and outgrow</a:t>
            </a:r>
          </a:p>
          <a:p>
            <a:r>
              <a:rPr lang="en-US" sz="2400" b="1" dirty="0">
                <a:solidFill>
                  <a:srgbClr val="FF0000"/>
                </a:solidFill>
              </a:rPr>
              <a:t>Worldliness (Peter 2:2)</a:t>
            </a:r>
          </a:p>
        </p:txBody>
      </p:sp>
    </p:spTree>
    <p:extLst>
      <p:ext uri="{BB962C8B-B14F-4D97-AF65-F5344CB8AC3E}">
        <p14:creationId xmlns:p14="http://schemas.microsoft.com/office/powerpoint/2010/main" val="24205819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A60B9E-A5DB-A2A0-358C-8D210CA7DF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>
            <a:extLst>
              <a:ext uri="{FF2B5EF4-FFF2-40B4-BE49-F238E27FC236}">
                <a16:creationId xmlns:a16="http://schemas.microsoft.com/office/drawing/2014/main" id="{97EE3C34-61B9-954E-44BA-AD76AA91F338}"/>
              </a:ext>
            </a:extLst>
          </p:cNvPr>
          <p:cNvGrpSpPr/>
          <p:nvPr/>
        </p:nvGrpSpPr>
        <p:grpSpPr>
          <a:xfrm>
            <a:off x="3278909" y="656296"/>
            <a:ext cx="5533967" cy="5757435"/>
            <a:chOff x="3278909" y="656296"/>
            <a:chExt cx="5533967" cy="5757435"/>
          </a:xfrm>
        </p:grpSpPr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A31350AB-92DA-3B9B-9A4A-A4365F9EE12F}"/>
                </a:ext>
              </a:extLst>
            </p:cNvPr>
            <p:cNvGrpSpPr/>
            <p:nvPr/>
          </p:nvGrpSpPr>
          <p:grpSpPr>
            <a:xfrm>
              <a:off x="3278909" y="656296"/>
              <a:ext cx="5533967" cy="3757208"/>
              <a:chOff x="3278909" y="656296"/>
              <a:chExt cx="5533967" cy="3757208"/>
            </a:xfrm>
          </p:grpSpPr>
          <p:cxnSp>
            <p:nvCxnSpPr>
              <p:cNvPr id="5" name="Straight Connector 4">
                <a:extLst>
                  <a:ext uri="{FF2B5EF4-FFF2-40B4-BE49-F238E27FC236}">
                    <a16:creationId xmlns:a16="http://schemas.microsoft.com/office/drawing/2014/main" id="{F6C2529F-35CE-4597-EED4-4739A560C14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278909" y="2514138"/>
                <a:ext cx="5421746" cy="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" name="Straight Connector 7">
                <a:extLst>
                  <a:ext uri="{FF2B5EF4-FFF2-40B4-BE49-F238E27FC236}">
                    <a16:creationId xmlns:a16="http://schemas.microsoft.com/office/drawing/2014/main" id="{D7F77938-A864-4213-8B37-D13F28D8EBC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278909" y="4413504"/>
                <a:ext cx="5421746" cy="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" name="Oval 8">
                <a:extLst>
                  <a:ext uri="{FF2B5EF4-FFF2-40B4-BE49-F238E27FC236}">
                    <a16:creationId xmlns:a16="http://schemas.microsoft.com/office/drawing/2014/main" id="{0A810804-0A80-32C0-422D-8196E02E0873}"/>
                  </a:ext>
                </a:extLst>
              </p:cNvPr>
              <p:cNvSpPr/>
              <p:nvPr/>
            </p:nvSpPr>
            <p:spPr>
              <a:xfrm>
                <a:off x="5186034" y="656296"/>
                <a:ext cx="1820764" cy="1710461"/>
              </a:xfrm>
              <a:prstGeom prst="ellipse">
                <a:avLst/>
              </a:prstGeom>
              <a:solidFill>
                <a:srgbClr val="FFFF00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" name="Oval 9">
                <a:extLst>
                  <a:ext uri="{FF2B5EF4-FFF2-40B4-BE49-F238E27FC236}">
                    <a16:creationId xmlns:a16="http://schemas.microsoft.com/office/drawing/2014/main" id="{5F4B9AD9-14ED-3BA9-117D-9864562206F5}"/>
                  </a:ext>
                </a:extLst>
              </p:cNvPr>
              <p:cNvSpPr/>
              <p:nvPr/>
            </p:nvSpPr>
            <p:spPr>
              <a:xfrm>
                <a:off x="3379124" y="2638047"/>
                <a:ext cx="1591056" cy="1581903"/>
              </a:xfrm>
              <a:prstGeom prst="ellipse">
                <a:avLst/>
              </a:pr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" name="Oval 10">
                <a:extLst>
                  <a:ext uri="{FF2B5EF4-FFF2-40B4-BE49-F238E27FC236}">
                    <a16:creationId xmlns:a16="http://schemas.microsoft.com/office/drawing/2014/main" id="{76F8A3D1-5388-99A0-7D47-7A684F6BA35B}"/>
                  </a:ext>
                </a:extLst>
              </p:cNvPr>
              <p:cNvSpPr/>
              <p:nvPr/>
            </p:nvSpPr>
            <p:spPr>
              <a:xfrm>
                <a:off x="5300472" y="2638048"/>
                <a:ext cx="1591056" cy="1581903"/>
              </a:xfrm>
              <a:prstGeom prst="ellipse">
                <a:avLst/>
              </a:pr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Oval 11">
                <a:extLst>
                  <a:ext uri="{FF2B5EF4-FFF2-40B4-BE49-F238E27FC236}">
                    <a16:creationId xmlns:a16="http://schemas.microsoft.com/office/drawing/2014/main" id="{1EAB482F-6BFB-065C-CC93-B257A9915E54}"/>
                  </a:ext>
                </a:extLst>
              </p:cNvPr>
              <p:cNvSpPr/>
              <p:nvPr/>
            </p:nvSpPr>
            <p:spPr>
              <a:xfrm>
                <a:off x="7221820" y="2638047"/>
                <a:ext cx="1591056" cy="1581903"/>
              </a:xfrm>
              <a:prstGeom prst="ellipse">
                <a:avLst/>
              </a:pr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67642788-B023-8604-3CE0-460609ED3C49}"/>
                </a:ext>
              </a:extLst>
            </p:cNvPr>
            <p:cNvSpPr/>
            <p:nvPr/>
          </p:nvSpPr>
          <p:spPr>
            <a:xfrm>
              <a:off x="5300472" y="4831828"/>
              <a:ext cx="1591056" cy="1581903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8" name="TextBox 17">
            <a:extLst>
              <a:ext uri="{FF2B5EF4-FFF2-40B4-BE49-F238E27FC236}">
                <a16:creationId xmlns:a16="http://schemas.microsoft.com/office/drawing/2014/main" id="{31D4AFE8-0CEE-CE60-0754-26A219D80BAE}"/>
              </a:ext>
            </a:extLst>
          </p:cNvPr>
          <p:cNvSpPr txBox="1"/>
          <p:nvPr/>
        </p:nvSpPr>
        <p:spPr>
          <a:xfrm>
            <a:off x="277091" y="221673"/>
            <a:ext cx="351057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Mankind made in God’s </a:t>
            </a:r>
          </a:p>
          <a:p>
            <a:r>
              <a:rPr lang="en-US" sz="2400" b="1" dirty="0"/>
              <a:t>Image, a Trinity like God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4511FC87-2E41-37E9-AFD1-64AD59DEAE12}"/>
              </a:ext>
            </a:extLst>
          </p:cNvPr>
          <p:cNvSpPr txBox="1"/>
          <p:nvPr/>
        </p:nvSpPr>
        <p:spPr>
          <a:xfrm>
            <a:off x="2152073" y="1321738"/>
            <a:ext cx="93647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Spirit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64F98AC-3294-EC8A-7C03-71C4EE64F4E8}"/>
              </a:ext>
            </a:extLst>
          </p:cNvPr>
          <p:cNvSpPr txBox="1"/>
          <p:nvPr/>
        </p:nvSpPr>
        <p:spPr>
          <a:xfrm>
            <a:off x="2152073" y="3198165"/>
            <a:ext cx="8162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Soul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EF601F49-5D6E-7F21-320F-0881B7CD986A}"/>
              </a:ext>
            </a:extLst>
          </p:cNvPr>
          <p:cNvSpPr txBox="1"/>
          <p:nvPr/>
        </p:nvSpPr>
        <p:spPr>
          <a:xfrm>
            <a:off x="2152072" y="5391946"/>
            <a:ext cx="88517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Body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FF91BCA-5A6B-D435-F546-355D7D7CE3BA}"/>
              </a:ext>
            </a:extLst>
          </p:cNvPr>
          <p:cNvSpPr txBox="1"/>
          <p:nvPr/>
        </p:nvSpPr>
        <p:spPr>
          <a:xfrm>
            <a:off x="7158365" y="4831828"/>
            <a:ext cx="4359527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/>
              <a:t>Body is healthy or unhealthy</a:t>
            </a:r>
          </a:p>
          <a:p>
            <a:r>
              <a:rPr lang="en-US" sz="2000" b="1" dirty="0"/>
              <a:t>based on how a person thinks</a:t>
            </a:r>
          </a:p>
          <a:p>
            <a:r>
              <a:rPr lang="en-US" sz="2000" b="1" dirty="0"/>
              <a:t>and/or feels and their subsequent</a:t>
            </a:r>
          </a:p>
          <a:p>
            <a:r>
              <a:rPr lang="en-US" sz="2000" b="1" dirty="0"/>
              <a:t>choices (Mind-Emotions-Will)</a:t>
            </a:r>
          </a:p>
          <a:p>
            <a:r>
              <a:rPr lang="en-US" sz="2000" b="1" dirty="0"/>
              <a:t>or based on external circumstances</a:t>
            </a:r>
          </a:p>
        </p:txBody>
      </p: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26A43DF8-8999-18C4-7201-148D00D7A0E1}"/>
              </a:ext>
            </a:extLst>
          </p:cNvPr>
          <p:cNvCxnSpPr>
            <a:cxnSpLocks/>
            <a:stCxn id="21" idx="3"/>
          </p:cNvCxnSpPr>
          <p:nvPr/>
        </p:nvCxnSpPr>
        <p:spPr>
          <a:xfrm flipV="1">
            <a:off x="3088548" y="1552570"/>
            <a:ext cx="1806725" cy="1"/>
          </a:xfrm>
          <a:prstGeom prst="straightConnector1">
            <a:avLst/>
          </a:prstGeom>
          <a:ln w="47625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F5D34927-2C20-CBFB-C40C-DCC611FC14A1}"/>
              </a:ext>
            </a:extLst>
          </p:cNvPr>
          <p:cNvCxnSpPr>
            <a:cxnSpLocks/>
          </p:cNvCxnSpPr>
          <p:nvPr/>
        </p:nvCxnSpPr>
        <p:spPr>
          <a:xfrm>
            <a:off x="3088548" y="5647436"/>
            <a:ext cx="2009925" cy="0"/>
          </a:xfrm>
          <a:prstGeom prst="straightConnector1">
            <a:avLst/>
          </a:prstGeom>
          <a:ln w="47625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81D14FC3-5789-5C6D-B2F8-E10D1BD8FC1D}"/>
              </a:ext>
            </a:extLst>
          </p:cNvPr>
          <p:cNvCxnSpPr>
            <a:cxnSpLocks/>
          </p:cNvCxnSpPr>
          <p:nvPr/>
        </p:nvCxnSpPr>
        <p:spPr>
          <a:xfrm>
            <a:off x="2946793" y="3428997"/>
            <a:ext cx="283510" cy="0"/>
          </a:xfrm>
          <a:prstGeom prst="straightConnector1">
            <a:avLst/>
          </a:prstGeom>
          <a:ln w="47625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id="{6818A955-A12C-0C5E-6C18-3088CD355CF1}"/>
              </a:ext>
            </a:extLst>
          </p:cNvPr>
          <p:cNvSpPr txBox="1"/>
          <p:nvPr/>
        </p:nvSpPr>
        <p:spPr>
          <a:xfrm>
            <a:off x="5137243" y="141222"/>
            <a:ext cx="191751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u="sng" dirty="0"/>
              <a:t>Child of God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FBC737EA-982D-5D68-565C-AA7B0C3491C3}"/>
              </a:ext>
            </a:extLst>
          </p:cNvPr>
          <p:cNvSpPr txBox="1"/>
          <p:nvPr/>
        </p:nvSpPr>
        <p:spPr>
          <a:xfrm>
            <a:off x="5250864" y="922807"/>
            <a:ext cx="169302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/>
              <a:t>Filled with </a:t>
            </a:r>
          </a:p>
          <a:p>
            <a:pPr algn="ctr"/>
            <a:r>
              <a:rPr lang="en-US" sz="2400" b="1" dirty="0"/>
              <a:t>God’s </a:t>
            </a:r>
          </a:p>
          <a:p>
            <a:pPr algn="ctr"/>
            <a:r>
              <a:rPr lang="en-US" sz="2400" b="1" dirty="0"/>
              <a:t>Holy Spirit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F71790DD-61A6-9679-3C88-C2ADCDA99740}"/>
              </a:ext>
            </a:extLst>
          </p:cNvPr>
          <p:cNvSpPr txBox="1"/>
          <p:nvPr/>
        </p:nvSpPr>
        <p:spPr>
          <a:xfrm>
            <a:off x="3280881" y="2757348"/>
            <a:ext cx="1787542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u="sng" dirty="0"/>
              <a:t>Mind</a:t>
            </a:r>
          </a:p>
          <a:p>
            <a:pPr algn="ctr"/>
            <a:r>
              <a:rPr lang="en-US" sz="2000" b="1" dirty="0">
                <a:solidFill>
                  <a:srgbClr val="00B050"/>
                </a:solidFill>
              </a:rPr>
              <a:t>Growing Faith</a:t>
            </a:r>
          </a:p>
          <a:p>
            <a:pPr algn="ctr"/>
            <a:r>
              <a:rPr lang="en-US" sz="2000" b="1" dirty="0">
                <a:solidFill>
                  <a:srgbClr val="FF0000"/>
                </a:solidFill>
              </a:rPr>
              <a:t>Less </a:t>
            </a:r>
          </a:p>
          <a:p>
            <a:pPr algn="ctr"/>
            <a:r>
              <a:rPr lang="en-US" sz="2000" b="1" dirty="0">
                <a:solidFill>
                  <a:srgbClr val="FF0000"/>
                </a:solidFill>
              </a:rPr>
              <a:t>Worldly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F9FE7A28-A2DE-6568-CC00-AB7AB58FF7AA}"/>
              </a:ext>
            </a:extLst>
          </p:cNvPr>
          <p:cNvSpPr txBox="1"/>
          <p:nvPr/>
        </p:nvSpPr>
        <p:spPr>
          <a:xfrm>
            <a:off x="5447425" y="2802102"/>
            <a:ext cx="1297150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u="sng" dirty="0"/>
              <a:t>Emotions</a:t>
            </a:r>
          </a:p>
          <a:p>
            <a:pPr algn="ctr"/>
            <a:r>
              <a:rPr lang="en-US" sz="2000" b="1" dirty="0">
                <a:solidFill>
                  <a:srgbClr val="00B050"/>
                </a:solidFill>
              </a:rPr>
              <a:t>Love God</a:t>
            </a:r>
          </a:p>
          <a:p>
            <a:pPr algn="ctr"/>
            <a:r>
              <a:rPr lang="en-US" sz="2000" b="1" dirty="0">
                <a:solidFill>
                  <a:srgbClr val="FF0000"/>
                </a:solidFill>
              </a:rPr>
              <a:t>Less</a:t>
            </a:r>
          </a:p>
          <a:p>
            <a:pPr algn="ctr"/>
            <a:r>
              <a:rPr lang="en-US" sz="2000" b="1" dirty="0">
                <a:solidFill>
                  <a:srgbClr val="FF0000"/>
                </a:solidFill>
              </a:rPr>
              <a:t>Worldly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E770BE6C-F1F9-51E4-8D5C-4B5EFE3F9B47}"/>
              </a:ext>
            </a:extLst>
          </p:cNvPr>
          <p:cNvSpPr txBox="1"/>
          <p:nvPr/>
        </p:nvSpPr>
        <p:spPr>
          <a:xfrm>
            <a:off x="7224150" y="2671742"/>
            <a:ext cx="1586395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u="sng" dirty="0"/>
              <a:t>Will</a:t>
            </a:r>
          </a:p>
          <a:p>
            <a:pPr algn="ctr"/>
            <a:r>
              <a:rPr lang="en-US" sz="2000" b="1" dirty="0">
                <a:solidFill>
                  <a:srgbClr val="00B050"/>
                </a:solidFill>
              </a:rPr>
              <a:t>Submission</a:t>
            </a:r>
          </a:p>
          <a:p>
            <a:pPr algn="ctr"/>
            <a:r>
              <a:rPr lang="en-US" sz="2000" b="1" dirty="0">
                <a:solidFill>
                  <a:srgbClr val="00B050"/>
                </a:solidFill>
              </a:rPr>
              <a:t>to authority</a:t>
            </a:r>
          </a:p>
          <a:p>
            <a:pPr algn="ctr"/>
            <a:r>
              <a:rPr lang="en-US" sz="2000" b="1" dirty="0">
                <a:solidFill>
                  <a:srgbClr val="FF0000"/>
                </a:solidFill>
              </a:rPr>
              <a:t>Less</a:t>
            </a:r>
          </a:p>
          <a:p>
            <a:pPr algn="ctr"/>
            <a:r>
              <a:rPr lang="en-US" sz="2000" b="1" dirty="0">
                <a:solidFill>
                  <a:srgbClr val="FF0000"/>
                </a:solidFill>
              </a:rPr>
              <a:t>Worldliness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ED375FDA-5B2A-F364-E3B0-9E5D5D077DFA}"/>
              </a:ext>
            </a:extLst>
          </p:cNvPr>
          <p:cNvSpPr txBox="1"/>
          <p:nvPr/>
        </p:nvSpPr>
        <p:spPr>
          <a:xfrm>
            <a:off x="5300472" y="5161113"/>
            <a:ext cx="153439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/>
              <a:t>Earthly</a:t>
            </a:r>
          </a:p>
          <a:p>
            <a:pPr algn="ctr"/>
            <a:r>
              <a:rPr lang="en-US" b="1" dirty="0"/>
              <a:t>body subject</a:t>
            </a:r>
          </a:p>
          <a:p>
            <a:pPr algn="ctr"/>
            <a:r>
              <a:rPr lang="en-US" b="1" dirty="0"/>
              <a:t>to aging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29FA21D-2E61-6B0D-3686-5CCBC2FA6A32}"/>
              </a:ext>
            </a:extLst>
          </p:cNvPr>
          <p:cNvSpPr txBox="1"/>
          <p:nvPr/>
        </p:nvSpPr>
        <p:spPr>
          <a:xfrm>
            <a:off x="7844721" y="967910"/>
            <a:ext cx="386772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dirty="0"/>
              <a:t>Even a Child is known by his deeds,</a:t>
            </a:r>
          </a:p>
          <a:p>
            <a:r>
              <a:rPr lang="en-US" b="1" i="1" dirty="0"/>
              <a:t>Whether what he does is pure and </a:t>
            </a:r>
          </a:p>
          <a:p>
            <a:r>
              <a:rPr lang="en-US" b="1" i="1" dirty="0"/>
              <a:t>right. Proverbs 20:11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428A11B-6E69-3F24-E3C5-97D04899C55B}"/>
              </a:ext>
            </a:extLst>
          </p:cNvPr>
          <p:cNvSpPr txBox="1"/>
          <p:nvPr/>
        </p:nvSpPr>
        <p:spPr>
          <a:xfrm>
            <a:off x="8810545" y="2515832"/>
            <a:ext cx="3472874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00B050"/>
                </a:solidFill>
              </a:rPr>
              <a:t>This person is growing</a:t>
            </a:r>
          </a:p>
          <a:p>
            <a:r>
              <a:rPr lang="en-US" sz="2400" b="1" dirty="0">
                <a:solidFill>
                  <a:srgbClr val="00B050"/>
                </a:solidFill>
              </a:rPr>
              <a:t>in Christ Jesus learning</a:t>
            </a:r>
          </a:p>
          <a:p>
            <a:r>
              <a:rPr lang="en-US" sz="2400" b="1" dirty="0">
                <a:solidFill>
                  <a:srgbClr val="00B050"/>
                </a:solidFill>
              </a:rPr>
              <a:t>who they are, beginning</a:t>
            </a:r>
          </a:p>
          <a:p>
            <a:r>
              <a:rPr lang="en-US" sz="2400" b="1" dirty="0">
                <a:solidFill>
                  <a:srgbClr val="00B050"/>
                </a:solidFill>
              </a:rPr>
              <a:t>to serve and bless </a:t>
            </a:r>
          </a:p>
          <a:p>
            <a:r>
              <a:rPr lang="en-US" sz="2400" b="1" dirty="0">
                <a:solidFill>
                  <a:srgbClr val="00B050"/>
                </a:solidFill>
              </a:rPr>
              <a:t>others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D686581-CF6A-9E95-6F5A-48930D813179}"/>
              </a:ext>
            </a:extLst>
          </p:cNvPr>
          <p:cNvSpPr txBox="1"/>
          <p:nvPr/>
        </p:nvSpPr>
        <p:spPr>
          <a:xfrm>
            <a:off x="724399" y="1734838"/>
            <a:ext cx="384663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00B050"/>
                </a:solidFill>
              </a:rPr>
              <a:t>Learning to be directed by </a:t>
            </a:r>
          </a:p>
          <a:p>
            <a:r>
              <a:rPr lang="en-US" sz="2400" b="1" dirty="0">
                <a:solidFill>
                  <a:srgbClr val="00B050"/>
                </a:solidFill>
              </a:rPr>
              <a:t>the Spirit of God</a:t>
            </a: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434F413D-1714-C490-09F4-F21A98D72197}"/>
              </a:ext>
            </a:extLst>
          </p:cNvPr>
          <p:cNvCxnSpPr/>
          <p:nvPr/>
        </p:nvCxnSpPr>
        <p:spPr>
          <a:xfrm>
            <a:off x="2560197" y="2565835"/>
            <a:ext cx="1" cy="632330"/>
          </a:xfrm>
          <a:prstGeom prst="straightConnector1">
            <a:avLst/>
          </a:prstGeom>
          <a:ln w="76200">
            <a:solidFill>
              <a:srgbClr val="00B05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164508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3BDD55-7F24-30C8-7985-8E4134DE14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>
            <a:extLst>
              <a:ext uri="{FF2B5EF4-FFF2-40B4-BE49-F238E27FC236}">
                <a16:creationId xmlns:a16="http://schemas.microsoft.com/office/drawing/2014/main" id="{CD452D93-B63C-6FC1-E295-4C59D0FA68F6}"/>
              </a:ext>
            </a:extLst>
          </p:cNvPr>
          <p:cNvGrpSpPr/>
          <p:nvPr/>
        </p:nvGrpSpPr>
        <p:grpSpPr>
          <a:xfrm>
            <a:off x="3278909" y="656296"/>
            <a:ext cx="5533967" cy="5757435"/>
            <a:chOff x="3278909" y="656296"/>
            <a:chExt cx="5533967" cy="5757435"/>
          </a:xfrm>
        </p:grpSpPr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3954EF63-3520-C6AF-A0CA-251DF120ED2A}"/>
                </a:ext>
              </a:extLst>
            </p:cNvPr>
            <p:cNvGrpSpPr/>
            <p:nvPr/>
          </p:nvGrpSpPr>
          <p:grpSpPr>
            <a:xfrm>
              <a:off x="3278909" y="656296"/>
              <a:ext cx="5533967" cy="3757208"/>
              <a:chOff x="3278909" y="656296"/>
              <a:chExt cx="5533967" cy="3757208"/>
            </a:xfrm>
          </p:grpSpPr>
          <p:cxnSp>
            <p:nvCxnSpPr>
              <p:cNvPr id="5" name="Straight Connector 4">
                <a:extLst>
                  <a:ext uri="{FF2B5EF4-FFF2-40B4-BE49-F238E27FC236}">
                    <a16:creationId xmlns:a16="http://schemas.microsoft.com/office/drawing/2014/main" id="{2E4C0EE5-9250-6BF5-AF96-3A71DBC4E0F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278909" y="2514138"/>
                <a:ext cx="5421746" cy="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" name="Straight Connector 7">
                <a:extLst>
                  <a:ext uri="{FF2B5EF4-FFF2-40B4-BE49-F238E27FC236}">
                    <a16:creationId xmlns:a16="http://schemas.microsoft.com/office/drawing/2014/main" id="{ED6B6260-E650-D8AA-EE86-12D8E0A8532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278909" y="4413504"/>
                <a:ext cx="5421746" cy="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" name="Oval 8">
                <a:extLst>
                  <a:ext uri="{FF2B5EF4-FFF2-40B4-BE49-F238E27FC236}">
                    <a16:creationId xmlns:a16="http://schemas.microsoft.com/office/drawing/2014/main" id="{44D8CA40-8E7B-87C2-90D5-D49304772934}"/>
                  </a:ext>
                </a:extLst>
              </p:cNvPr>
              <p:cNvSpPr/>
              <p:nvPr/>
            </p:nvSpPr>
            <p:spPr>
              <a:xfrm>
                <a:off x="5186034" y="656296"/>
                <a:ext cx="1820764" cy="1710461"/>
              </a:xfrm>
              <a:prstGeom prst="ellipse">
                <a:avLst/>
              </a:prstGeom>
              <a:solidFill>
                <a:srgbClr val="FFFF00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" name="Oval 9">
                <a:extLst>
                  <a:ext uri="{FF2B5EF4-FFF2-40B4-BE49-F238E27FC236}">
                    <a16:creationId xmlns:a16="http://schemas.microsoft.com/office/drawing/2014/main" id="{7B9B8A9D-80F9-29A2-1F34-3A4C473C552F}"/>
                  </a:ext>
                </a:extLst>
              </p:cNvPr>
              <p:cNvSpPr/>
              <p:nvPr/>
            </p:nvSpPr>
            <p:spPr>
              <a:xfrm>
                <a:off x="3379124" y="2638047"/>
                <a:ext cx="1591056" cy="1581903"/>
              </a:xfrm>
              <a:prstGeom prst="ellipse">
                <a:avLst/>
              </a:pr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" name="Oval 10">
                <a:extLst>
                  <a:ext uri="{FF2B5EF4-FFF2-40B4-BE49-F238E27FC236}">
                    <a16:creationId xmlns:a16="http://schemas.microsoft.com/office/drawing/2014/main" id="{15AA4586-10D3-9259-36C1-498420BC7D6A}"/>
                  </a:ext>
                </a:extLst>
              </p:cNvPr>
              <p:cNvSpPr/>
              <p:nvPr/>
            </p:nvSpPr>
            <p:spPr>
              <a:xfrm>
                <a:off x="5300472" y="2638048"/>
                <a:ext cx="1591056" cy="1581903"/>
              </a:xfrm>
              <a:prstGeom prst="ellipse">
                <a:avLst/>
              </a:pr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Oval 11">
                <a:extLst>
                  <a:ext uri="{FF2B5EF4-FFF2-40B4-BE49-F238E27FC236}">
                    <a16:creationId xmlns:a16="http://schemas.microsoft.com/office/drawing/2014/main" id="{14CB141A-2A6C-0EFC-7444-E115B8EC54B3}"/>
                  </a:ext>
                </a:extLst>
              </p:cNvPr>
              <p:cNvSpPr/>
              <p:nvPr/>
            </p:nvSpPr>
            <p:spPr>
              <a:xfrm>
                <a:off x="7221820" y="2638047"/>
                <a:ext cx="1591056" cy="1581903"/>
              </a:xfrm>
              <a:prstGeom prst="ellipse">
                <a:avLst/>
              </a:pr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6EB9D608-EA38-E78E-6BB3-A764A8251941}"/>
                </a:ext>
              </a:extLst>
            </p:cNvPr>
            <p:cNvSpPr/>
            <p:nvPr/>
          </p:nvSpPr>
          <p:spPr>
            <a:xfrm>
              <a:off x="5300472" y="4831828"/>
              <a:ext cx="1591056" cy="1581903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8" name="TextBox 17">
            <a:extLst>
              <a:ext uri="{FF2B5EF4-FFF2-40B4-BE49-F238E27FC236}">
                <a16:creationId xmlns:a16="http://schemas.microsoft.com/office/drawing/2014/main" id="{2771D450-94F8-32EC-597F-4B54E667A715}"/>
              </a:ext>
            </a:extLst>
          </p:cNvPr>
          <p:cNvSpPr txBox="1"/>
          <p:nvPr/>
        </p:nvSpPr>
        <p:spPr>
          <a:xfrm>
            <a:off x="277091" y="221673"/>
            <a:ext cx="351057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Mankind made in God’s </a:t>
            </a:r>
          </a:p>
          <a:p>
            <a:r>
              <a:rPr lang="en-US" sz="2400" b="1" dirty="0"/>
              <a:t>Image, a Trinity like God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4E98EB60-D1DB-C17E-ED57-7629CB502282}"/>
              </a:ext>
            </a:extLst>
          </p:cNvPr>
          <p:cNvSpPr txBox="1"/>
          <p:nvPr/>
        </p:nvSpPr>
        <p:spPr>
          <a:xfrm>
            <a:off x="2152073" y="1321738"/>
            <a:ext cx="93647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Spirit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4277CA9-4735-074E-E7BD-F3E5AE8BD9F1}"/>
              </a:ext>
            </a:extLst>
          </p:cNvPr>
          <p:cNvSpPr txBox="1"/>
          <p:nvPr/>
        </p:nvSpPr>
        <p:spPr>
          <a:xfrm>
            <a:off x="2152073" y="3198165"/>
            <a:ext cx="8162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Soul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5DD493FF-460A-9A4F-3C1C-0C50C5635C50}"/>
              </a:ext>
            </a:extLst>
          </p:cNvPr>
          <p:cNvSpPr txBox="1"/>
          <p:nvPr/>
        </p:nvSpPr>
        <p:spPr>
          <a:xfrm>
            <a:off x="2152072" y="5391946"/>
            <a:ext cx="88517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Body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2476C3B4-90B3-ADFF-ADC2-1B1C72F98313}"/>
              </a:ext>
            </a:extLst>
          </p:cNvPr>
          <p:cNvSpPr txBox="1"/>
          <p:nvPr/>
        </p:nvSpPr>
        <p:spPr>
          <a:xfrm>
            <a:off x="7158365" y="4831828"/>
            <a:ext cx="4359527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/>
              <a:t>Body is healthy or unhealthy</a:t>
            </a:r>
          </a:p>
          <a:p>
            <a:r>
              <a:rPr lang="en-US" sz="2000" b="1" dirty="0"/>
              <a:t>based on how a person thinks</a:t>
            </a:r>
          </a:p>
          <a:p>
            <a:r>
              <a:rPr lang="en-US" sz="2000" b="1" dirty="0"/>
              <a:t>and/or feels and their subsequent</a:t>
            </a:r>
          </a:p>
          <a:p>
            <a:r>
              <a:rPr lang="en-US" sz="2000" b="1" dirty="0"/>
              <a:t>choices (Mind-Emotions-Will)</a:t>
            </a:r>
          </a:p>
          <a:p>
            <a:r>
              <a:rPr lang="en-US" sz="2000" b="1" dirty="0"/>
              <a:t>or based on external circumstances</a:t>
            </a:r>
          </a:p>
        </p:txBody>
      </p: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EF827A9E-C28D-56E7-9646-335DADA90202}"/>
              </a:ext>
            </a:extLst>
          </p:cNvPr>
          <p:cNvCxnSpPr>
            <a:cxnSpLocks/>
            <a:stCxn id="21" idx="3"/>
          </p:cNvCxnSpPr>
          <p:nvPr/>
        </p:nvCxnSpPr>
        <p:spPr>
          <a:xfrm flipV="1">
            <a:off x="3088548" y="1552570"/>
            <a:ext cx="1806725" cy="1"/>
          </a:xfrm>
          <a:prstGeom prst="straightConnector1">
            <a:avLst/>
          </a:prstGeom>
          <a:ln w="47625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1E557617-D1C9-67DD-3723-62B40BDB4BCC}"/>
              </a:ext>
            </a:extLst>
          </p:cNvPr>
          <p:cNvCxnSpPr>
            <a:cxnSpLocks/>
          </p:cNvCxnSpPr>
          <p:nvPr/>
        </p:nvCxnSpPr>
        <p:spPr>
          <a:xfrm>
            <a:off x="3088548" y="5647436"/>
            <a:ext cx="2009925" cy="0"/>
          </a:xfrm>
          <a:prstGeom prst="straightConnector1">
            <a:avLst/>
          </a:prstGeom>
          <a:ln w="47625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4E1D63E6-E3FB-37E6-DF2F-2D671ED2F7DE}"/>
              </a:ext>
            </a:extLst>
          </p:cNvPr>
          <p:cNvCxnSpPr>
            <a:cxnSpLocks/>
          </p:cNvCxnSpPr>
          <p:nvPr/>
        </p:nvCxnSpPr>
        <p:spPr>
          <a:xfrm>
            <a:off x="2946793" y="3428997"/>
            <a:ext cx="283510" cy="0"/>
          </a:xfrm>
          <a:prstGeom prst="straightConnector1">
            <a:avLst/>
          </a:prstGeom>
          <a:ln w="47625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id="{5EAC8C12-034F-8254-3142-E54D73901D68}"/>
              </a:ext>
            </a:extLst>
          </p:cNvPr>
          <p:cNvSpPr txBox="1"/>
          <p:nvPr/>
        </p:nvSpPr>
        <p:spPr>
          <a:xfrm>
            <a:off x="4993325" y="141222"/>
            <a:ext cx="222849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u="sng" dirty="0"/>
              <a:t>Youth in Christ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FCA77A1F-027B-94B5-A872-100B01842959}"/>
              </a:ext>
            </a:extLst>
          </p:cNvPr>
          <p:cNvSpPr txBox="1"/>
          <p:nvPr/>
        </p:nvSpPr>
        <p:spPr>
          <a:xfrm>
            <a:off x="5250864" y="922807"/>
            <a:ext cx="169302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/>
              <a:t>Filled with </a:t>
            </a:r>
          </a:p>
          <a:p>
            <a:pPr algn="ctr"/>
            <a:r>
              <a:rPr lang="en-US" sz="2400" b="1" dirty="0"/>
              <a:t>God’s </a:t>
            </a:r>
          </a:p>
          <a:p>
            <a:pPr algn="ctr"/>
            <a:r>
              <a:rPr lang="en-US" sz="2400" b="1" dirty="0"/>
              <a:t>Holy Spirit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5B7D5DD5-E690-82F5-D1A1-EC1C846BA6E8}"/>
              </a:ext>
            </a:extLst>
          </p:cNvPr>
          <p:cNvSpPr txBox="1"/>
          <p:nvPr/>
        </p:nvSpPr>
        <p:spPr>
          <a:xfrm>
            <a:off x="3425665" y="2757348"/>
            <a:ext cx="1497974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u="sng" dirty="0"/>
              <a:t>Mind</a:t>
            </a:r>
          </a:p>
          <a:p>
            <a:pPr algn="ctr"/>
            <a:r>
              <a:rPr lang="en-US" sz="2000" b="1" dirty="0">
                <a:solidFill>
                  <a:srgbClr val="00B050"/>
                </a:solidFill>
              </a:rPr>
              <a:t>Living Faith</a:t>
            </a:r>
          </a:p>
          <a:p>
            <a:pPr algn="ctr"/>
            <a:r>
              <a:rPr lang="en-US" sz="2000" b="1" dirty="0">
                <a:solidFill>
                  <a:srgbClr val="00B050"/>
                </a:solidFill>
              </a:rPr>
              <a:t>rejecting</a:t>
            </a:r>
            <a:r>
              <a:rPr lang="en-US" sz="2000" b="1" dirty="0">
                <a:solidFill>
                  <a:srgbClr val="FF0000"/>
                </a:solidFill>
              </a:rPr>
              <a:t> </a:t>
            </a:r>
          </a:p>
          <a:p>
            <a:pPr algn="ctr"/>
            <a:r>
              <a:rPr lang="en-US" sz="2000" b="1" dirty="0">
                <a:solidFill>
                  <a:srgbClr val="FF0000"/>
                </a:solidFill>
              </a:rPr>
              <a:t>The World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83930CCF-0CF2-36F8-94B8-9731024E3A4A}"/>
              </a:ext>
            </a:extLst>
          </p:cNvPr>
          <p:cNvSpPr txBox="1"/>
          <p:nvPr/>
        </p:nvSpPr>
        <p:spPr>
          <a:xfrm>
            <a:off x="5416615" y="2802102"/>
            <a:ext cx="1358770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u="sng" dirty="0"/>
              <a:t>Emotions</a:t>
            </a:r>
          </a:p>
          <a:p>
            <a:pPr algn="ctr"/>
            <a:r>
              <a:rPr lang="en-US" sz="2000" b="1" dirty="0">
                <a:solidFill>
                  <a:srgbClr val="00B050"/>
                </a:solidFill>
              </a:rPr>
              <a:t>Love God</a:t>
            </a:r>
          </a:p>
          <a:p>
            <a:pPr algn="ctr"/>
            <a:r>
              <a:rPr lang="en-US" sz="2000" b="1" dirty="0">
                <a:solidFill>
                  <a:srgbClr val="00B050"/>
                </a:solidFill>
              </a:rPr>
              <a:t>rejecting</a:t>
            </a:r>
          </a:p>
          <a:p>
            <a:pPr algn="ctr"/>
            <a:r>
              <a:rPr lang="en-US" sz="2000" b="1" dirty="0">
                <a:solidFill>
                  <a:srgbClr val="FF0000"/>
                </a:solidFill>
              </a:rPr>
              <a:t>The World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76444D03-C1D0-BB67-4962-B15C16FD67FD}"/>
              </a:ext>
            </a:extLst>
          </p:cNvPr>
          <p:cNvSpPr txBox="1"/>
          <p:nvPr/>
        </p:nvSpPr>
        <p:spPr>
          <a:xfrm>
            <a:off x="7195328" y="2671742"/>
            <a:ext cx="1644040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u="sng" dirty="0"/>
              <a:t>Will</a:t>
            </a:r>
          </a:p>
          <a:p>
            <a:pPr algn="ctr"/>
            <a:r>
              <a:rPr lang="en-US" sz="2000" b="1" dirty="0">
                <a:solidFill>
                  <a:srgbClr val="00B050"/>
                </a:solidFill>
              </a:rPr>
              <a:t>Surrendered</a:t>
            </a:r>
          </a:p>
          <a:p>
            <a:pPr algn="ctr"/>
            <a:r>
              <a:rPr lang="en-US" sz="2000" b="1" dirty="0">
                <a:solidFill>
                  <a:srgbClr val="00B050"/>
                </a:solidFill>
              </a:rPr>
              <a:t>to the LORD</a:t>
            </a:r>
          </a:p>
          <a:p>
            <a:pPr algn="ctr"/>
            <a:r>
              <a:rPr lang="en-US" sz="2000" b="1" dirty="0">
                <a:solidFill>
                  <a:srgbClr val="FF0000"/>
                </a:solidFill>
              </a:rPr>
              <a:t>minimized</a:t>
            </a:r>
          </a:p>
          <a:p>
            <a:pPr algn="ctr"/>
            <a:r>
              <a:rPr lang="en-US" sz="2000" b="1" dirty="0">
                <a:solidFill>
                  <a:srgbClr val="FF0000"/>
                </a:solidFill>
              </a:rPr>
              <a:t>Worldliness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33E53F12-A7F2-2C5D-46B0-3EB2FCE76D47}"/>
              </a:ext>
            </a:extLst>
          </p:cNvPr>
          <p:cNvSpPr txBox="1"/>
          <p:nvPr/>
        </p:nvSpPr>
        <p:spPr>
          <a:xfrm>
            <a:off x="5300472" y="5161113"/>
            <a:ext cx="153439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/>
              <a:t>Earthly</a:t>
            </a:r>
          </a:p>
          <a:p>
            <a:pPr algn="ctr"/>
            <a:r>
              <a:rPr lang="en-US" b="1" dirty="0"/>
              <a:t>body subject</a:t>
            </a:r>
          </a:p>
          <a:p>
            <a:pPr algn="ctr"/>
            <a:r>
              <a:rPr lang="en-US" b="1" dirty="0"/>
              <a:t>to aging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39C495E-9E9C-39F0-3E49-3ABBE39122E2}"/>
              </a:ext>
            </a:extLst>
          </p:cNvPr>
          <p:cNvSpPr txBox="1"/>
          <p:nvPr/>
        </p:nvSpPr>
        <p:spPr>
          <a:xfrm>
            <a:off x="7860653" y="723491"/>
            <a:ext cx="3906903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dirty="0"/>
              <a:t>I have written to you young men,</a:t>
            </a:r>
          </a:p>
          <a:p>
            <a:r>
              <a:rPr lang="en-US" b="1" i="1" dirty="0"/>
              <a:t>Because you are strong, and the </a:t>
            </a:r>
          </a:p>
          <a:p>
            <a:r>
              <a:rPr lang="en-US" b="1" i="1" dirty="0"/>
              <a:t>word of God abides in you, And </a:t>
            </a:r>
          </a:p>
          <a:p>
            <a:r>
              <a:rPr lang="en-US" b="1" i="1" dirty="0"/>
              <a:t>you have overcome the wicked one.</a:t>
            </a:r>
          </a:p>
          <a:p>
            <a:r>
              <a:rPr lang="en-US" b="1" i="1" dirty="0"/>
              <a:t>1 John 2:14b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3587B96-A2AB-8D0E-7218-6C2C2072FCC8}"/>
              </a:ext>
            </a:extLst>
          </p:cNvPr>
          <p:cNvSpPr txBox="1"/>
          <p:nvPr/>
        </p:nvSpPr>
        <p:spPr>
          <a:xfrm>
            <a:off x="8810545" y="2670891"/>
            <a:ext cx="3519938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00B050"/>
                </a:solidFill>
              </a:rPr>
              <a:t>This person has grown</a:t>
            </a:r>
          </a:p>
          <a:p>
            <a:r>
              <a:rPr lang="en-US" sz="2400" b="1" dirty="0">
                <a:solidFill>
                  <a:srgbClr val="00B050"/>
                </a:solidFill>
              </a:rPr>
              <a:t>Embracing life in Christ</a:t>
            </a:r>
          </a:p>
          <a:p>
            <a:r>
              <a:rPr lang="en-US" sz="2400" b="1" dirty="0">
                <a:solidFill>
                  <a:srgbClr val="00B050"/>
                </a:solidFill>
              </a:rPr>
              <a:t>Fruit of the Spirit, </a:t>
            </a:r>
          </a:p>
          <a:p>
            <a:r>
              <a:rPr lang="en-US" sz="2400" b="1" dirty="0">
                <a:solidFill>
                  <a:srgbClr val="00B050"/>
                </a:solidFill>
              </a:rPr>
              <a:t>learning to walk in Gifts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CDD9A94-1F76-74FD-4B8C-000014EF4603}"/>
              </a:ext>
            </a:extLst>
          </p:cNvPr>
          <p:cNvSpPr txBox="1"/>
          <p:nvPr/>
        </p:nvSpPr>
        <p:spPr>
          <a:xfrm>
            <a:off x="724399" y="1734838"/>
            <a:ext cx="426892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00B050"/>
                </a:solidFill>
              </a:rPr>
              <a:t>Soul increasingly directed by </a:t>
            </a:r>
          </a:p>
          <a:p>
            <a:r>
              <a:rPr lang="en-US" sz="2400" b="1" dirty="0">
                <a:solidFill>
                  <a:srgbClr val="00B050"/>
                </a:solidFill>
              </a:rPr>
              <a:t>the Spirit of God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B8C9DBFA-51D4-69BC-0C15-CDEA99B3A585}"/>
              </a:ext>
            </a:extLst>
          </p:cNvPr>
          <p:cNvCxnSpPr>
            <a:endCxn id="22" idx="0"/>
          </p:cNvCxnSpPr>
          <p:nvPr/>
        </p:nvCxnSpPr>
        <p:spPr>
          <a:xfrm>
            <a:off x="2560197" y="2565835"/>
            <a:ext cx="1" cy="632330"/>
          </a:xfrm>
          <a:prstGeom prst="straightConnector1">
            <a:avLst/>
          </a:prstGeom>
          <a:ln w="76200">
            <a:solidFill>
              <a:srgbClr val="00B05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588255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138C8F-AC49-F764-54C8-C93EB313BF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>
            <a:extLst>
              <a:ext uri="{FF2B5EF4-FFF2-40B4-BE49-F238E27FC236}">
                <a16:creationId xmlns:a16="http://schemas.microsoft.com/office/drawing/2014/main" id="{A2AD39D3-6EA9-5BC1-5196-2DD0454FED5B}"/>
              </a:ext>
            </a:extLst>
          </p:cNvPr>
          <p:cNvGrpSpPr/>
          <p:nvPr/>
        </p:nvGrpSpPr>
        <p:grpSpPr>
          <a:xfrm>
            <a:off x="3278909" y="656296"/>
            <a:ext cx="5533967" cy="5757435"/>
            <a:chOff x="3278909" y="656296"/>
            <a:chExt cx="5533967" cy="5757435"/>
          </a:xfrm>
        </p:grpSpPr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236DF392-27A5-E2DE-8085-A66766E3D021}"/>
                </a:ext>
              </a:extLst>
            </p:cNvPr>
            <p:cNvGrpSpPr/>
            <p:nvPr/>
          </p:nvGrpSpPr>
          <p:grpSpPr>
            <a:xfrm>
              <a:off x="3278909" y="656296"/>
              <a:ext cx="5533967" cy="3757208"/>
              <a:chOff x="3278909" y="656296"/>
              <a:chExt cx="5533967" cy="3757208"/>
            </a:xfrm>
          </p:grpSpPr>
          <p:cxnSp>
            <p:nvCxnSpPr>
              <p:cNvPr id="5" name="Straight Connector 4">
                <a:extLst>
                  <a:ext uri="{FF2B5EF4-FFF2-40B4-BE49-F238E27FC236}">
                    <a16:creationId xmlns:a16="http://schemas.microsoft.com/office/drawing/2014/main" id="{9F83A52D-B282-CD8E-7BE3-7C54B2CEC9F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278909" y="2514138"/>
                <a:ext cx="5421746" cy="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" name="Straight Connector 7">
                <a:extLst>
                  <a:ext uri="{FF2B5EF4-FFF2-40B4-BE49-F238E27FC236}">
                    <a16:creationId xmlns:a16="http://schemas.microsoft.com/office/drawing/2014/main" id="{DA08E850-DD9F-453D-3351-C1A30E0045A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278909" y="4413504"/>
                <a:ext cx="5421746" cy="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" name="Oval 8">
                <a:extLst>
                  <a:ext uri="{FF2B5EF4-FFF2-40B4-BE49-F238E27FC236}">
                    <a16:creationId xmlns:a16="http://schemas.microsoft.com/office/drawing/2014/main" id="{B13F5B04-2C86-B167-BEFD-5DFA16F9CD06}"/>
                  </a:ext>
                </a:extLst>
              </p:cNvPr>
              <p:cNvSpPr/>
              <p:nvPr/>
            </p:nvSpPr>
            <p:spPr>
              <a:xfrm>
                <a:off x="5186034" y="656296"/>
                <a:ext cx="1820764" cy="1710461"/>
              </a:xfrm>
              <a:prstGeom prst="ellipse">
                <a:avLst/>
              </a:prstGeom>
              <a:solidFill>
                <a:srgbClr val="FFFF00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" name="Oval 9">
                <a:extLst>
                  <a:ext uri="{FF2B5EF4-FFF2-40B4-BE49-F238E27FC236}">
                    <a16:creationId xmlns:a16="http://schemas.microsoft.com/office/drawing/2014/main" id="{039D5577-B96E-1BC6-0B31-CC144D1904FE}"/>
                  </a:ext>
                </a:extLst>
              </p:cNvPr>
              <p:cNvSpPr/>
              <p:nvPr/>
            </p:nvSpPr>
            <p:spPr>
              <a:xfrm>
                <a:off x="3379124" y="2638047"/>
                <a:ext cx="1591056" cy="1581903"/>
              </a:xfrm>
              <a:prstGeom prst="ellipse">
                <a:avLst/>
              </a:pr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" name="Oval 10">
                <a:extLst>
                  <a:ext uri="{FF2B5EF4-FFF2-40B4-BE49-F238E27FC236}">
                    <a16:creationId xmlns:a16="http://schemas.microsoft.com/office/drawing/2014/main" id="{2EA9329B-E0A3-EC8F-C9DC-F9B3B06190EE}"/>
                  </a:ext>
                </a:extLst>
              </p:cNvPr>
              <p:cNvSpPr/>
              <p:nvPr/>
            </p:nvSpPr>
            <p:spPr>
              <a:xfrm>
                <a:off x="5300472" y="2638048"/>
                <a:ext cx="1591056" cy="1581903"/>
              </a:xfrm>
              <a:prstGeom prst="ellipse">
                <a:avLst/>
              </a:pr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Oval 11">
                <a:extLst>
                  <a:ext uri="{FF2B5EF4-FFF2-40B4-BE49-F238E27FC236}">
                    <a16:creationId xmlns:a16="http://schemas.microsoft.com/office/drawing/2014/main" id="{8B9D1DA0-1C9C-3222-3F5E-53F72B7542ED}"/>
                  </a:ext>
                </a:extLst>
              </p:cNvPr>
              <p:cNvSpPr/>
              <p:nvPr/>
            </p:nvSpPr>
            <p:spPr>
              <a:xfrm>
                <a:off x="7221820" y="2638047"/>
                <a:ext cx="1591056" cy="1581903"/>
              </a:xfrm>
              <a:prstGeom prst="ellipse">
                <a:avLst/>
              </a:pr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3BDA0900-9A8B-C0FF-9F85-717E4A5A50A7}"/>
                </a:ext>
              </a:extLst>
            </p:cNvPr>
            <p:cNvSpPr/>
            <p:nvPr/>
          </p:nvSpPr>
          <p:spPr>
            <a:xfrm>
              <a:off x="5300472" y="4831828"/>
              <a:ext cx="1591056" cy="1581903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8" name="TextBox 17">
            <a:extLst>
              <a:ext uri="{FF2B5EF4-FFF2-40B4-BE49-F238E27FC236}">
                <a16:creationId xmlns:a16="http://schemas.microsoft.com/office/drawing/2014/main" id="{EF2C3D7B-05D7-D62E-86D0-C5F5FF42F475}"/>
              </a:ext>
            </a:extLst>
          </p:cNvPr>
          <p:cNvSpPr txBox="1"/>
          <p:nvPr/>
        </p:nvSpPr>
        <p:spPr>
          <a:xfrm>
            <a:off x="277091" y="221673"/>
            <a:ext cx="351057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Mankind made in God’s </a:t>
            </a:r>
          </a:p>
          <a:p>
            <a:r>
              <a:rPr lang="en-US" sz="2400" b="1" dirty="0"/>
              <a:t>Image, a Trinity like God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046402C-512F-11FF-D93C-258CF7C7ADE7}"/>
              </a:ext>
            </a:extLst>
          </p:cNvPr>
          <p:cNvSpPr txBox="1"/>
          <p:nvPr/>
        </p:nvSpPr>
        <p:spPr>
          <a:xfrm>
            <a:off x="2152073" y="1321738"/>
            <a:ext cx="93647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Spirit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847977A-9E11-87CE-53C2-8E02BD25A976}"/>
              </a:ext>
            </a:extLst>
          </p:cNvPr>
          <p:cNvSpPr txBox="1"/>
          <p:nvPr/>
        </p:nvSpPr>
        <p:spPr>
          <a:xfrm>
            <a:off x="2152073" y="3198165"/>
            <a:ext cx="8162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Soul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F51405C1-E92C-7501-A5E9-56CF5A8ED171}"/>
              </a:ext>
            </a:extLst>
          </p:cNvPr>
          <p:cNvSpPr txBox="1"/>
          <p:nvPr/>
        </p:nvSpPr>
        <p:spPr>
          <a:xfrm>
            <a:off x="2152072" y="5391946"/>
            <a:ext cx="88517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Body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457A1274-68D0-CFE2-9D61-FCF99498962E}"/>
              </a:ext>
            </a:extLst>
          </p:cNvPr>
          <p:cNvSpPr txBox="1"/>
          <p:nvPr/>
        </p:nvSpPr>
        <p:spPr>
          <a:xfrm>
            <a:off x="7158365" y="4831828"/>
            <a:ext cx="4359527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/>
              <a:t>Body is healthy or unhealthy</a:t>
            </a:r>
          </a:p>
          <a:p>
            <a:r>
              <a:rPr lang="en-US" sz="2000" b="1" dirty="0"/>
              <a:t>based on how a person thinks</a:t>
            </a:r>
          </a:p>
          <a:p>
            <a:r>
              <a:rPr lang="en-US" sz="2000" b="1" dirty="0"/>
              <a:t>and/or feels and their subsequent</a:t>
            </a:r>
          </a:p>
          <a:p>
            <a:r>
              <a:rPr lang="en-US" sz="2000" b="1" dirty="0"/>
              <a:t>choices (Mind-Emotions-Will)</a:t>
            </a:r>
          </a:p>
          <a:p>
            <a:r>
              <a:rPr lang="en-US" sz="2000" b="1" dirty="0"/>
              <a:t>or based on external circumstances</a:t>
            </a:r>
          </a:p>
        </p:txBody>
      </p: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35DE8B9E-1760-6BBE-7C68-0793404B414A}"/>
              </a:ext>
            </a:extLst>
          </p:cNvPr>
          <p:cNvCxnSpPr>
            <a:cxnSpLocks/>
            <a:stCxn id="21" idx="3"/>
          </p:cNvCxnSpPr>
          <p:nvPr/>
        </p:nvCxnSpPr>
        <p:spPr>
          <a:xfrm flipV="1">
            <a:off x="3088548" y="1552570"/>
            <a:ext cx="1806725" cy="1"/>
          </a:xfrm>
          <a:prstGeom prst="straightConnector1">
            <a:avLst/>
          </a:prstGeom>
          <a:ln w="47625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FE5329B7-276D-92A6-BD80-88B6D45D2923}"/>
              </a:ext>
            </a:extLst>
          </p:cNvPr>
          <p:cNvCxnSpPr>
            <a:cxnSpLocks/>
          </p:cNvCxnSpPr>
          <p:nvPr/>
        </p:nvCxnSpPr>
        <p:spPr>
          <a:xfrm>
            <a:off x="3088548" y="5647436"/>
            <a:ext cx="2009925" cy="0"/>
          </a:xfrm>
          <a:prstGeom prst="straightConnector1">
            <a:avLst/>
          </a:prstGeom>
          <a:ln w="47625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C5F61CD5-38F9-C4B0-9AA8-FCA04BCF231E}"/>
              </a:ext>
            </a:extLst>
          </p:cNvPr>
          <p:cNvCxnSpPr>
            <a:cxnSpLocks/>
          </p:cNvCxnSpPr>
          <p:nvPr/>
        </p:nvCxnSpPr>
        <p:spPr>
          <a:xfrm>
            <a:off x="2946793" y="3428997"/>
            <a:ext cx="283510" cy="0"/>
          </a:xfrm>
          <a:prstGeom prst="straightConnector1">
            <a:avLst/>
          </a:prstGeom>
          <a:ln w="47625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id="{FF4BFF2B-9EB2-5934-62EF-B338CC795CB5}"/>
              </a:ext>
            </a:extLst>
          </p:cNvPr>
          <p:cNvSpPr txBox="1"/>
          <p:nvPr/>
        </p:nvSpPr>
        <p:spPr>
          <a:xfrm>
            <a:off x="4451649" y="158525"/>
            <a:ext cx="323203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u="sng" dirty="0"/>
              <a:t>Mature Adult in Christ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09B67A2F-2B8C-CCDC-F50D-6745A620246E}"/>
              </a:ext>
            </a:extLst>
          </p:cNvPr>
          <p:cNvSpPr txBox="1"/>
          <p:nvPr/>
        </p:nvSpPr>
        <p:spPr>
          <a:xfrm>
            <a:off x="5250864" y="922807"/>
            <a:ext cx="169302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/>
              <a:t>Filled with </a:t>
            </a:r>
          </a:p>
          <a:p>
            <a:pPr algn="ctr"/>
            <a:r>
              <a:rPr lang="en-US" sz="2400" b="1" dirty="0"/>
              <a:t>God’s </a:t>
            </a:r>
          </a:p>
          <a:p>
            <a:pPr algn="ctr"/>
            <a:r>
              <a:rPr lang="en-US" sz="2400" b="1" dirty="0"/>
              <a:t>Holy Spirit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DBF9EF3F-4914-676E-47FB-273E5AA81B8F}"/>
              </a:ext>
            </a:extLst>
          </p:cNvPr>
          <p:cNvSpPr txBox="1"/>
          <p:nvPr/>
        </p:nvSpPr>
        <p:spPr>
          <a:xfrm>
            <a:off x="3425665" y="2757348"/>
            <a:ext cx="1497974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u="sng" dirty="0"/>
              <a:t>Mind</a:t>
            </a:r>
          </a:p>
          <a:p>
            <a:pPr algn="ctr"/>
            <a:r>
              <a:rPr lang="en-US" sz="2000" b="1" dirty="0">
                <a:solidFill>
                  <a:srgbClr val="00B050"/>
                </a:solidFill>
              </a:rPr>
              <a:t>Living Faith</a:t>
            </a:r>
          </a:p>
          <a:p>
            <a:pPr algn="ctr"/>
            <a:r>
              <a:rPr lang="en-US" sz="2000" b="1" dirty="0">
                <a:solidFill>
                  <a:srgbClr val="00B050"/>
                </a:solidFill>
              </a:rPr>
              <a:t>excluding</a:t>
            </a:r>
            <a:r>
              <a:rPr lang="en-US" sz="2000" b="1" dirty="0">
                <a:solidFill>
                  <a:srgbClr val="FF0000"/>
                </a:solidFill>
              </a:rPr>
              <a:t> </a:t>
            </a:r>
          </a:p>
          <a:p>
            <a:pPr algn="ctr"/>
            <a:r>
              <a:rPr lang="en-US" sz="2000" b="1" dirty="0">
                <a:solidFill>
                  <a:srgbClr val="FF0000"/>
                </a:solidFill>
              </a:rPr>
              <a:t>The World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30B39632-1A49-AA8C-9465-953D3D028D6F}"/>
              </a:ext>
            </a:extLst>
          </p:cNvPr>
          <p:cNvSpPr txBox="1"/>
          <p:nvPr/>
        </p:nvSpPr>
        <p:spPr>
          <a:xfrm>
            <a:off x="5416615" y="2802102"/>
            <a:ext cx="1358770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u="sng" dirty="0"/>
              <a:t>Emotions</a:t>
            </a:r>
          </a:p>
          <a:p>
            <a:pPr algn="ctr"/>
            <a:r>
              <a:rPr lang="en-US" sz="2000" b="1" dirty="0">
                <a:solidFill>
                  <a:srgbClr val="00B050"/>
                </a:solidFill>
              </a:rPr>
              <a:t>Love God</a:t>
            </a:r>
          </a:p>
          <a:p>
            <a:pPr algn="ctr"/>
            <a:r>
              <a:rPr lang="en-US" sz="2000" b="1" dirty="0">
                <a:solidFill>
                  <a:srgbClr val="00B050"/>
                </a:solidFill>
              </a:rPr>
              <a:t>excluding</a:t>
            </a:r>
          </a:p>
          <a:p>
            <a:pPr algn="ctr"/>
            <a:r>
              <a:rPr lang="en-US" sz="2000" b="1" dirty="0">
                <a:solidFill>
                  <a:srgbClr val="FF0000"/>
                </a:solidFill>
              </a:rPr>
              <a:t>The World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D8CB8852-4A5D-733C-C89D-9B67E4EA334F}"/>
              </a:ext>
            </a:extLst>
          </p:cNvPr>
          <p:cNvSpPr txBox="1"/>
          <p:nvPr/>
        </p:nvSpPr>
        <p:spPr>
          <a:xfrm>
            <a:off x="7195328" y="2671742"/>
            <a:ext cx="1644040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u="sng" dirty="0"/>
              <a:t>Will</a:t>
            </a:r>
          </a:p>
          <a:p>
            <a:pPr algn="ctr"/>
            <a:r>
              <a:rPr lang="en-US" sz="2000" b="1" dirty="0">
                <a:solidFill>
                  <a:srgbClr val="00B050"/>
                </a:solidFill>
              </a:rPr>
              <a:t>Surrendered</a:t>
            </a:r>
          </a:p>
          <a:p>
            <a:pPr algn="ctr"/>
            <a:r>
              <a:rPr lang="en-US" sz="2000" b="1" dirty="0">
                <a:solidFill>
                  <a:srgbClr val="00B050"/>
                </a:solidFill>
              </a:rPr>
              <a:t>to the LORD</a:t>
            </a:r>
          </a:p>
          <a:p>
            <a:pPr algn="ctr"/>
            <a:r>
              <a:rPr lang="en-US" sz="2000" b="1" dirty="0">
                <a:solidFill>
                  <a:srgbClr val="FF0000"/>
                </a:solidFill>
              </a:rPr>
              <a:t>minimal</a:t>
            </a:r>
          </a:p>
          <a:p>
            <a:pPr algn="ctr"/>
            <a:r>
              <a:rPr lang="en-US" sz="2000" b="1" dirty="0">
                <a:solidFill>
                  <a:srgbClr val="FF0000"/>
                </a:solidFill>
              </a:rPr>
              <a:t>Worldliness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14D9F84B-0E2D-A9FD-6AEC-C1A98C1268D2}"/>
              </a:ext>
            </a:extLst>
          </p:cNvPr>
          <p:cNvSpPr txBox="1"/>
          <p:nvPr/>
        </p:nvSpPr>
        <p:spPr>
          <a:xfrm>
            <a:off x="5300472" y="5161113"/>
            <a:ext cx="153439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/>
              <a:t>Earthly</a:t>
            </a:r>
          </a:p>
          <a:p>
            <a:pPr algn="ctr"/>
            <a:r>
              <a:rPr lang="en-US" b="1" dirty="0"/>
              <a:t>body subject</a:t>
            </a:r>
          </a:p>
          <a:p>
            <a:pPr algn="ctr"/>
            <a:r>
              <a:rPr lang="en-US" b="1" dirty="0"/>
              <a:t>to aging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B1B820D-2BE9-DBAF-93DC-54B23F106335}"/>
              </a:ext>
            </a:extLst>
          </p:cNvPr>
          <p:cNvSpPr txBox="1"/>
          <p:nvPr/>
        </p:nvSpPr>
        <p:spPr>
          <a:xfrm>
            <a:off x="8208691" y="847066"/>
            <a:ext cx="348627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dirty="0"/>
              <a:t>My sheep hear My voice, and I </a:t>
            </a:r>
          </a:p>
          <a:p>
            <a:r>
              <a:rPr lang="en-US" b="1" i="1" dirty="0"/>
              <a:t>know them, and they follow Me.</a:t>
            </a:r>
          </a:p>
          <a:p>
            <a:r>
              <a:rPr lang="en-US" b="1" i="1" dirty="0"/>
              <a:t>John 10:27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8188E53-9EFB-F1A7-883F-73708525E1F8}"/>
              </a:ext>
            </a:extLst>
          </p:cNvPr>
          <p:cNvSpPr txBox="1"/>
          <p:nvPr/>
        </p:nvSpPr>
        <p:spPr>
          <a:xfrm>
            <a:off x="8747196" y="2503253"/>
            <a:ext cx="3617785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00B050"/>
                </a:solidFill>
              </a:rPr>
              <a:t>This is a mature follower</a:t>
            </a:r>
          </a:p>
          <a:p>
            <a:r>
              <a:rPr lang="en-US" sz="2400" b="1" dirty="0">
                <a:solidFill>
                  <a:srgbClr val="00B050"/>
                </a:solidFill>
              </a:rPr>
              <a:t>of Christ, not perfect, </a:t>
            </a:r>
          </a:p>
          <a:p>
            <a:r>
              <a:rPr lang="en-US" sz="2400" b="1" dirty="0">
                <a:solidFill>
                  <a:srgbClr val="00B050"/>
                </a:solidFill>
              </a:rPr>
              <a:t>but mature, handles </a:t>
            </a:r>
          </a:p>
          <a:p>
            <a:r>
              <a:rPr lang="en-US" sz="2400" b="1" dirty="0">
                <a:solidFill>
                  <a:srgbClr val="00B050"/>
                </a:solidFill>
              </a:rPr>
              <a:t>issues, temptations, </a:t>
            </a:r>
          </a:p>
          <a:p>
            <a:r>
              <a:rPr lang="en-US" sz="2400" b="1" dirty="0">
                <a:solidFill>
                  <a:srgbClr val="00B050"/>
                </a:solidFill>
              </a:rPr>
              <a:t>and stumbles with grace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296F9DD-25E7-77C4-E8F3-7EDC7614595B}"/>
              </a:ext>
            </a:extLst>
          </p:cNvPr>
          <p:cNvSpPr txBox="1"/>
          <p:nvPr/>
        </p:nvSpPr>
        <p:spPr>
          <a:xfrm>
            <a:off x="322207" y="1645514"/>
            <a:ext cx="509440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i="1" dirty="0">
                <a:solidFill>
                  <a:srgbClr val="00B050"/>
                </a:solidFill>
              </a:rPr>
              <a:t>For as many as are led by the </a:t>
            </a:r>
          </a:p>
          <a:p>
            <a:r>
              <a:rPr lang="en-US" sz="2400" b="1" i="1" dirty="0">
                <a:solidFill>
                  <a:srgbClr val="00B050"/>
                </a:solidFill>
              </a:rPr>
              <a:t>Spirit of God, these are sons of God</a:t>
            </a:r>
          </a:p>
          <a:p>
            <a:r>
              <a:rPr lang="en-US" sz="2400" b="1" i="1" dirty="0">
                <a:solidFill>
                  <a:srgbClr val="00B050"/>
                </a:solidFill>
              </a:rPr>
              <a:t>Romans 8:14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BE272C94-2637-33AE-26B3-8DD92B14E078}"/>
              </a:ext>
            </a:extLst>
          </p:cNvPr>
          <p:cNvCxnSpPr>
            <a:endCxn id="22" idx="0"/>
          </p:cNvCxnSpPr>
          <p:nvPr/>
        </p:nvCxnSpPr>
        <p:spPr>
          <a:xfrm>
            <a:off x="2560197" y="2565835"/>
            <a:ext cx="1" cy="632330"/>
          </a:xfrm>
          <a:prstGeom prst="straightConnector1">
            <a:avLst/>
          </a:prstGeom>
          <a:ln w="76200">
            <a:solidFill>
              <a:srgbClr val="00B05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797995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5B0DEB-7060-F660-F5D2-5FD8AB5373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>
            <a:extLst>
              <a:ext uri="{FF2B5EF4-FFF2-40B4-BE49-F238E27FC236}">
                <a16:creationId xmlns:a16="http://schemas.microsoft.com/office/drawing/2014/main" id="{10D4E944-46F9-72DF-944D-BF9176C25933}"/>
              </a:ext>
            </a:extLst>
          </p:cNvPr>
          <p:cNvGrpSpPr/>
          <p:nvPr/>
        </p:nvGrpSpPr>
        <p:grpSpPr>
          <a:xfrm>
            <a:off x="3278909" y="656296"/>
            <a:ext cx="5533967" cy="5757435"/>
            <a:chOff x="3278909" y="656296"/>
            <a:chExt cx="5533967" cy="5757435"/>
          </a:xfrm>
        </p:grpSpPr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05F0ABFC-5253-07DB-5FF1-507C14463168}"/>
                </a:ext>
              </a:extLst>
            </p:cNvPr>
            <p:cNvGrpSpPr/>
            <p:nvPr/>
          </p:nvGrpSpPr>
          <p:grpSpPr>
            <a:xfrm>
              <a:off x="3278909" y="656296"/>
              <a:ext cx="5533967" cy="3757208"/>
              <a:chOff x="3278909" y="656296"/>
              <a:chExt cx="5533967" cy="3757208"/>
            </a:xfrm>
          </p:grpSpPr>
          <p:cxnSp>
            <p:nvCxnSpPr>
              <p:cNvPr id="5" name="Straight Connector 4">
                <a:extLst>
                  <a:ext uri="{FF2B5EF4-FFF2-40B4-BE49-F238E27FC236}">
                    <a16:creationId xmlns:a16="http://schemas.microsoft.com/office/drawing/2014/main" id="{88382C82-F5FB-60F2-A751-9A845AFC685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278909" y="2514138"/>
                <a:ext cx="5421746" cy="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" name="Straight Connector 7">
                <a:extLst>
                  <a:ext uri="{FF2B5EF4-FFF2-40B4-BE49-F238E27FC236}">
                    <a16:creationId xmlns:a16="http://schemas.microsoft.com/office/drawing/2014/main" id="{4E6ED52D-8374-57D1-3887-25FA2B4C580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278909" y="4413504"/>
                <a:ext cx="5421746" cy="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" name="Oval 8">
                <a:extLst>
                  <a:ext uri="{FF2B5EF4-FFF2-40B4-BE49-F238E27FC236}">
                    <a16:creationId xmlns:a16="http://schemas.microsoft.com/office/drawing/2014/main" id="{F18DB2C3-BEF5-C5F1-4DD3-DDE6B40B6CD0}"/>
                  </a:ext>
                </a:extLst>
              </p:cNvPr>
              <p:cNvSpPr/>
              <p:nvPr/>
            </p:nvSpPr>
            <p:spPr>
              <a:xfrm>
                <a:off x="5186034" y="656296"/>
                <a:ext cx="1820764" cy="1710461"/>
              </a:xfrm>
              <a:prstGeom prst="ellipse">
                <a:avLst/>
              </a:prstGeom>
              <a:solidFill>
                <a:srgbClr val="FFFF00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" name="Oval 9">
                <a:extLst>
                  <a:ext uri="{FF2B5EF4-FFF2-40B4-BE49-F238E27FC236}">
                    <a16:creationId xmlns:a16="http://schemas.microsoft.com/office/drawing/2014/main" id="{F7EB1101-F24F-C5FF-73CC-EDCAEE231814}"/>
                  </a:ext>
                </a:extLst>
              </p:cNvPr>
              <p:cNvSpPr/>
              <p:nvPr/>
            </p:nvSpPr>
            <p:spPr>
              <a:xfrm>
                <a:off x="3379124" y="2638047"/>
                <a:ext cx="1591056" cy="1581903"/>
              </a:xfrm>
              <a:prstGeom prst="ellipse">
                <a:avLst/>
              </a:pr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" name="Oval 10">
                <a:extLst>
                  <a:ext uri="{FF2B5EF4-FFF2-40B4-BE49-F238E27FC236}">
                    <a16:creationId xmlns:a16="http://schemas.microsoft.com/office/drawing/2014/main" id="{0AFB301B-C713-1FAF-01E9-A4ADC3BDA919}"/>
                  </a:ext>
                </a:extLst>
              </p:cNvPr>
              <p:cNvSpPr/>
              <p:nvPr/>
            </p:nvSpPr>
            <p:spPr>
              <a:xfrm>
                <a:off x="5300472" y="2638048"/>
                <a:ext cx="1591056" cy="1581903"/>
              </a:xfrm>
              <a:prstGeom prst="ellipse">
                <a:avLst/>
              </a:pr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Oval 11">
                <a:extLst>
                  <a:ext uri="{FF2B5EF4-FFF2-40B4-BE49-F238E27FC236}">
                    <a16:creationId xmlns:a16="http://schemas.microsoft.com/office/drawing/2014/main" id="{E060987A-BF56-DB0F-57E6-351D9E01EB85}"/>
                  </a:ext>
                </a:extLst>
              </p:cNvPr>
              <p:cNvSpPr/>
              <p:nvPr/>
            </p:nvSpPr>
            <p:spPr>
              <a:xfrm>
                <a:off x="7221820" y="2638047"/>
                <a:ext cx="1591056" cy="1581903"/>
              </a:xfrm>
              <a:prstGeom prst="ellipse">
                <a:avLst/>
              </a:pr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45B6C460-9833-33C8-D835-F36A3776B331}"/>
                </a:ext>
              </a:extLst>
            </p:cNvPr>
            <p:cNvSpPr/>
            <p:nvPr/>
          </p:nvSpPr>
          <p:spPr>
            <a:xfrm>
              <a:off x="5300472" y="4831828"/>
              <a:ext cx="1591056" cy="1581903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8" name="TextBox 17">
            <a:extLst>
              <a:ext uri="{FF2B5EF4-FFF2-40B4-BE49-F238E27FC236}">
                <a16:creationId xmlns:a16="http://schemas.microsoft.com/office/drawing/2014/main" id="{B0ABA9D3-AA91-54D6-4059-DC0C682CB024}"/>
              </a:ext>
            </a:extLst>
          </p:cNvPr>
          <p:cNvSpPr txBox="1"/>
          <p:nvPr/>
        </p:nvSpPr>
        <p:spPr>
          <a:xfrm>
            <a:off x="277091" y="221673"/>
            <a:ext cx="351057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Mankind made in God’s </a:t>
            </a:r>
          </a:p>
          <a:p>
            <a:r>
              <a:rPr lang="en-US" sz="2400" b="1" dirty="0"/>
              <a:t>Image, a Trinity like God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4F79792-3845-ECFC-BDE3-661E42FC5FBF}"/>
              </a:ext>
            </a:extLst>
          </p:cNvPr>
          <p:cNvSpPr txBox="1"/>
          <p:nvPr/>
        </p:nvSpPr>
        <p:spPr>
          <a:xfrm>
            <a:off x="2152073" y="1321738"/>
            <a:ext cx="93647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Spirit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349E0B3-2CFC-93CE-57CF-D546AC9CCFB6}"/>
              </a:ext>
            </a:extLst>
          </p:cNvPr>
          <p:cNvSpPr txBox="1"/>
          <p:nvPr/>
        </p:nvSpPr>
        <p:spPr>
          <a:xfrm>
            <a:off x="2152073" y="3198165"/>
            <a:ext cx="8162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Soul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1B43CC91-D2E7-E8FF-F634-006BF85023D6}"/>
              </a:ext>
            </a:extLst>
          </p:cNvPr>
          <p:cNvSpPr txBox="1"/>
          <p:nvPr/>
        </p:nvSpPr>
        <p:spPr>
          <a:xfrm>
            <a:off x="2152072" y="5391946"/>
            <a:ext cx="88517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Body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CB7F7BBC-C730-C65E-8B49-2326B8E91BCE}"/>
              </a:ext>
            </a:extLst>
          </p:cNvPr>
          <p:cNvSpPr txBox="1"/>
          <p:nvPr/>
        </p:nvSpPr>
        <p:spPr>
          <a:xfrm>
            <a:off x="7158365" y="4831828"/>
            <a:ext cx="4359527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/>
              <a:t>Body is healthy or unhealthy</a:t>
            </a:r>
          </a:p>
          <a:p>
            <a:r>
              <a:rPr lang="en-US" sz="2000" b="1" dirty="0"/>
              <a:t>based on how a person thinks</a:t>
            </a:r>
          </a:p>
          <a:p>
            <a:r>
              <a:rPr lang="en-US" sz="2000" b="1" dirty="0"/>
              <a:t>and/or feels and their subsequent</a:t>
            </a:r>
          </a:p>
          <a:p>
            <a:r>
              <a:rPr lang="en-US" sz="2000" b="1" dirty="0"/>
              <a:t>choices (Mind-Emotions-Will)</a:t>
            </a:r>
          </a:p>
          <a:p>
            <a:r>
              <a:rPr lang="en-US" sz="2000" b="1" dirty="0"/>
              <a:t>or based on external circumstances</a:t>
            </a:r>
          </a:p>
        </p:txBody>
      </p: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E82AC11B-21AB-AF66-6747-17C8B77AE566}"/>
              </a:ext>
            </a:extLst>
          </p:cNvPr>
          <p:cNvCxnSpPr>
            <a:cxnSpLocks/>
            <a:stCxn id="21" idx="3"/>
          </p:cNvCxnSpPr>
          <p:nvPr/>
        </p:nvCxnSpPr>
        <p:spPr>
          <a:xfrm flipV="1">
            <a:off x="3088548" y="1552570"/>
            <a:ext cx="1806725" cy="1"/>
          </a:xfrm>
          <a:prstGeom prst="straightConnector1">
            <a:avLst/>
          </a:prstGeom>
          <a:ln w="47625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DC5C5360-87EF-32E0-9463-54DB8C7177BB}"/>
              </a:ext>
            </a:extLst>
          </p:cNvPr>
          <p:cNvCxnSpPr>
            <a:cxnSpLocks/>
          </p:cNvCxnSpPr>
          <p:nvPr/>
        </p:nvCxnSpPr>
        <p:spPr>
          <a:xfrm>
            <a:off x="3088548" y="5647436"/>
            <a:ext cx="2009925" cy="0"/>
          </a:xfrm>
          <a:prstGeom prst="straightConnector1">
            <a:avLst/>
          </a:prstGeom>
          <a:ln w="47625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F9B23AFB-5A27-BC87-4BE2-A366F07DAAE4}"/>
              </a:ext>
            </a:extLst>
          </p:cNvPr>
          <p:cNvCxnSpPr>
            <a:cxnSpLocks/>
          </p:cNvCxnSpPr>
          <p:nvPr/>
        </p:nvCxnSpPr>
        <p:spPr>
          <a:xfrm>
            <a:off x="2946793" y="3428997"/>
            <a:ext cx="283510" cy="0"/>
          </a:xfrm>
          <a:prstGeom prst="straightConnector1">
            <a:avLst/>
          </a:prstGeom>
          <a:ln w="47625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id="{4B42049E-EEE7-B2C6-18A9-0745FDE0F37D}"/>
              </a:ext>
            </a:extLst>
          </p:cNvPr>
          <p:cNvSpPr txBox="1"/>
          <p:nvPr/>
        </p:nvSpPr>
        <p:spPr>
          <a:xfrm>
            <a:off x="4368522" y="134980"/>
            <a:ext cx="37193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u="sng" dirty="0"/>
              <a:t>Spiritual Parent to Others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6B452DC2-81AA-2506-612D-4ABD17C0BA8C}"/>
              </a:ext>
            </a:extLst>
          </p:cNvPr>
          <p:cNvSpPr txBox="1"/>
          <p:nvPr/>
        </p:nvSpPr>
        <p:spPr>
          <a:xfrm>
            <a:off x="5250864" y="922807"/>
            <a:ext cx="169302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/>
              <a:t>Filled with </a:t>
            </a:r>
          </a:p>
          <a:p>
            <a:pPr algn="ctr"/>
            <a:r>
              <a:rPr lang="en-US" sz="2400" b="1" dirty="0"/>
              <a:t>God’s </a:t>
            </a:r>
          </a:p>
          <a:p>
            <a:pPr algn="ctr"/>
            <a:r>
              <a:rPr lang="en-US" sz="2400" b="1" dirty="0"/>
              <a:t>Holy Spirit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8E577393-369A-2F42-EDB3-29F9617A38D5}"/>
              </a:ext>
            </a:extLst>
          </p:cNvPr>
          <p:cNvSpPr txBox="1"/>
          <p:nvPr/>
        </p:nvSpPr>
        <p:spPr>
          <a:xfrm>
            <a:off x="3425665" y="2757348"/>
            <a:ext cx="1497974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u="sng" dirty="0"/>
              <a:t>Mind</a:t>
            </a:r>
          </a:p>
          <a:p>
            <a:pPr algn="ctr"/>
            <a:r>
              <a:rPr lang="en-US" sz="2000" b="1" dirty="0">
                <a:solidFill>
                  <a:srgbClr val="00B050"/>
                </a:solidFill>
              </a:rPr>
              <a:t>Living Faith</a:t>
            </a:r>
          </a:p>
          <a:p>
            <a:pPr algn="ctr"/>
            <a:r>
              <a:rPr lang="en-US" sz="2000" b="1" dirty="0">
                <a:solidFill>
                  <a:srgbClr val="00B050"/>
                </a:solidFill>
              </a:rPr>
              <a:t>excluding</a:t>
            </a:r>
            <a:r>
              <a:rPr lang="en-US" sz="2000" b="1" dirty="0">
                <a:solidFill>
                  <a:srgbClr val="FF0000"/>
                </a:solidFill>
              </a:rPr>
              <a:t> </a:t>
            </a:r>
          </a:p>
          <a:p>
            <a:pPr algn="ctr"/>
            <a:r>
              <a:rPr lang="en-US" sz="2000" b="1" dirty="0">
                <a:solidFill>
                  <a:srgbClr val="FF0000"/>
                </a:solidFill>
              </a:rPr>
              <a:t>The World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F242FFAA-6D32-2ED4-76FA-B81F29155E2C}"/>
              </a:ext>
            </a:extLst>
          </p:cNvPr>
          <p:cNvSpPr txBox="1"/>
          <p:nvPr/>
        </p:nvSpPr>
        <p:spPr>
          <a:xfrm>
            <a:off x="5416615" y="2802102"/>
            <a:ext cx="1358770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u="sng" dirty="0"/>
              <a:t>Emotions</a:t>
            </a:r>
          </a:p>
          <a:p>
            <a:pPr algn="ctr"/>
            <a:r>
              <a:rPr lang="en-US" sz="2000" b="1" dirty="0">
                <a:solidFill>
                  <a:srgbClr val="00B050"/>
                </a:solidFill>
              </a:rPr>
              <a:t>Love God</a:t>
            </a:r>
          </a:p>
          <a:p>
            <a:pPr algn="ctr"/>
            <a:r>
              <a:rPr lang="en-US" sz="2000" b="1" dirty="0">
                <a:solidFill>
                  <a:srgbClr val="00B050"/>
                </a:solidFill>
              </a:rPr>
              <a:t>excluding</a:t>
            </a:r>
          </a:p>
          <a:p>
            <a:pPr algn="ctr"/>
            <a:r>
              <a:rPr lang="en-US" sz="2000" b="1" dirty="0">
                <a:solidFill>
                  <a:srgbClr val="FF0000"/>
                </a:solidFill>
              </a:rPr>
              <a:t>The World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578326D7-8035-9503-2B93-775972CDDD92}"/>
              </a:ext>
            </a:extLst>
          </p:cNvPr>
          <p:cNvSpPr txBox="1"/>
          <p:nvPr/>
        </p:nvSpPr>
        <p:spPr>
          <a:xfrm>
            <a:off x="7195328" y="2671742"/>
            <a:ext cx="1644040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u="sng" dirty="0"/>
              <a:t>Will</a:t>
            </a:r>
          </a:p>
          <a:p>
            <a:pPr algn="ctr"/>
            <a:r>
              <a:rPr lang="en-US" sz="2000" b="1" dirty="0">
                <a:solidFill>
                  <a:srgbClr val="00B050"/>
                </a:solidFill>
              </a:rPr>
              <a:t>Surrendered</a:t>
            </a:r>
          </a:p>
          <a:p>
            <a:pPr algn="ctr"/>
            <a:r>
              <a:rPr lang="en-US" sz="2000" b="1" dirty="0">
                <a:solidFill>
                  <a:srgbClr val="00B050"/>
                </a:solidFill>
              </a:rPr>
              <a:t>to the LORD</a:t>
            </a:r>
          </a:p>
          <a:p>
            <a:pPr algn="ctr"/>
            <a:r>
              <a:rPr lang="en-US" sz="2000" b="1" dirty="0">
                <a:solidFill>
                  <a:srgbClr val="00B050"/>
                </a:solidFill>
              </a:rPr>
              <a:t>rejecting</a:t>
            </a:r>
          </a:p>
          <a:p>
            <a:pPr algn="ctr"/>
            <a:r>
              <a:rPr lang="en-US" sz="2000" b="1" dirty="0">
                <a:solidFill>
                  <a:srgbClr val="FF0000"/>
                </a:solidFill>
              </a:rPr>
              <a:t>Worldliness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37F80C93-EF81-AB54-83DC-25C7A5F43B3A}"/>
              </a:ext>
            </a:extLst>
          </p:cNvPr>
          <p:cNvSpPr txBox="1"/>
          <p:nvPr/>
        </p:nvSpPr>
        <p:spPr>
          <a:xfrm>
            <a:off x="5300472" y="5161113"/>
            <a:ext cx="153439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/>
              <a:t>Earthly</a:t>
            </a:r>
          </a:p>
          <a:p>
            <a:pPr algn="ctr"/>
            <a:r>
              <a:rPr lang="en-US" b="1" dirty="0"/>
              <a:t>body subject</a:t>
            </a:r>
          </a:p>
          <a:p>
            <a:pPr algn="ctr"/>
            <a:r>
              <a:rPr lang="en-US" b="1" dirty="0"/>
              <a:t>to aging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ACF91ED-329C-ED78-5AB7-582777F22C40}"/>
              </a:ext>
            </a:extLst>
          </p:cNvPr>
          <p:cNvSpPr txBox="1"/>
          <p:nvPr/>
        </p:nvSpPr>
        <p:spPr>
          <a:xfrm>
            <a:off x="7043155" y="614773"/>
            <a:ext cx="5148845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dirty="0"/>
              <a:t>Shepherd the flock of God which is among</a:t>
            </a:r>
          </a:p>
          <a:p>
            <a:r>
              <a:rPr lang="en-US" b="1" i="1" dirty="0"/>
              <a:t>you, serving as overseers, not by compulsion</a:t>
            </a:r>
          </a:p>
          <a:p>
            <a:r>
              <a:rPr lang="en-US" b="1" i="1" dirty="0"/>
              <a:t>but willingly, not for dishonest gain but </a:t>
            </a:r>
          </a:p>
          <a:p>
            <a:r>
              <a:rPr lang="en-US" b="1" i="1" dirty="0"/>
              <a:t>eagerly; nor as being lords over those entrusted</a:t>
            </a:r>
          </a:p>
          <a:p>
            <a:r>
              <a:rPr lang="en-US" b="1" i="1" dirty="0"/>
              <a:t>to you, but being examples to the flock</a:t>
            </a:r>
          </a:p>
          <a:p>
            <a:r>
              <a:rPr lang="en-US" b="1" i="1" dirty="0"/>
              <a:t>1 Peter 5:2-3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B1605C1-9A0F-A40F-C9DF-CBD6E0B76E25}"/>
              </a:ext>
            </a:extLst>
          </p:cNvPr>
          <p:cNvSpPr txBox="1"/>
          <p:nvPr/>
        </p:nvSpPr>
        <p:spPr>
          <a:xfrm>
            <a:off x="8696733" y="2224006"/>
            <a:ext cx="3654527" cy="2677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00B050"/>
                </a:solidFill>
              </a:rPr>
              <a:t>All make disciples but</a:t>
            </a:r>
          </a:p>
          <a:p>
            <a:r>
              <a:rPr lang="en-US" sz="2400" b="1" dirty="0">
                <a:solidFill>
                  <a:srgbClr val="00B050"/>
                </a:solidFill>
              </a:rPr>
              <a:t>these have matured in</a:t>
            </a:r>
          </a:p>
          <a:p>
            <a:r>
              <a:rPr lang="en-US" sz="2400" b="1" dirty="0">
                <a:solidFill>
                  <a:srgbClr val="00B050"/>
                </a:solidFill>
              </a:rPr>
              <a:t>their walk with Jesus to</a:t>
            </a:r>
          </a:p>
          <a:p>
            <a:r>
              <a:rPr lang="en-US" sz="2400" b="1" dirty="0">
                <a:solidFill>
                  <a:srgbClr val="00B050"/>
                </a:solidFill>
              </a:rPr>
              <a:t>the point where they can</a:t>
            </a:r>
          </a:p>
          <a:p>
            <a:r>
              <a:rPr lang="en-US" sz="2400" b="1" dirty="0">
                <a:solidFill>
                  <a:srgbClr val="00B050"/>
                </a:solidFill>
              </a:rPr>
              <a:t>faithfully train others.</a:t>
            </a:r>
          </a:p>
          <a:p>
            <a:r>
              <a:rPr lang="en-US" sz="2400" b="1" dirty="0">
                <a:solidFill>
                  <a:srgbClr val="00B050"/>
                </a:solidFill>
              </a:rPr>
              <a:t>Rightly dividing the Word</a:t>
            </a:r>
          </a:p>
          <a:p>
            <a:r>
              <a:rPr lang="en-US" sz="2400" b="1" dirty="0">
                <a:solidFill>
                  <a:srgbClr val="00B050"/>
                </a:solidFill>
              </a:rPr>
              <a:t>of truth.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1057EA5-41A5-946A-D7FF-CA07A7834D4A}"/>
              </a:ext>
            </a:extLst>
          </p:cNvPr>
          <p:cNvSpPr txBox="1"/>
          <p:nvPr/>
        </p:nvSpPr>
        <p:spPr>
          <a:xfrm>
            <a:off x="322207" y="1645514"/>
            <a:ext cx="509440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i="1" dirty="0">
                <a:solidFill>
                  <a:srgbClr val="00B050"/>
                </a:solidFill>
              </a:rPr>
              <a:t>For as many as are led by the </a:t>
            </a:r>
          </a:p>
          <a:p>
            <a:r>
              <a:rPr lang="en-US" sz="2400" b="1" i="1" dirty="0">
                <a:solidFill>
                  <a:srgbClr val="00B050"/>
                </a:solidFill>
              </a:rPr>
              <a:t>Spirit of God, these are sons of God</a:t>
            </a:r>
          </a:p>
          <a:p>
            <a:r>
              <a:rPr lang="en-US" sz="2400" b="1" i="1" dirty="0">
                <a:solidFill>
                  <a:srgbClr val="00B050"/>
                </a:solidFill>
              </a:rPr>
              <a:t>Romans 8:14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252CE17E-8B9F-4763-8F8D-8AB40758A1DA}"/>
              </a:ext>
            </a:extLst>
          </p:cNvPr>
          <p:cNvCxnSpPr>
            <a:endCxn id="22" idx="0"/>
          </p:cNvCxnSpPr>
          <p:nvPr/>
        </p:nvCxnSpPr>
        <p:spPr>
          <a:xfrm>
            <a:off x="2560197" y="2565835"/>
            <a:ext cx="1" cy="632330"/>
          </a:xfrm>
          <a:prstGeom prst="straightConnector1">
            <a:avLst/>
          </a:prstGeom>
          <a:ln w="76200">
            <a:solidFill>
              <a:srgbClr val="00B05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6985615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146</TotalTime>
  <Words>830</Words>
  <Application>Microsoft Office PowerPoint</Application>
  <PresentationFormat>Widescreen</PresentationFormat>
  <Paragraphs>242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Aptos</vt:lpstr>
      <vt:lpstr>Aptos Display</vt:lpstr>
      <vt:lpstr>Arial</vt:lpstr>
      <vt:lpstr>Office Theme</vt:lpstr>
      <vt:lpstr>Conversion / Transformation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Gordon Magee</dc:creator>
  <cp:lastModifiedBy>Gordon Magee</cp:lastModifiedBy>
  <cp:revision>22</cp:revision>
  <dcterms:created xsi:type="dcterms:W3CDTF">2026-05-06T11:13:48Z</dcterms:created>
  <dcterms:modified xsi:type="dcterms:W3CDTF">2026-05-06T13:40:43Z</dcterms:modified>
</cp:coreProperties>
</file>