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58" r:id="rId4"/>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660"/>
  </p:normalViewPr>
  <p:slideViewPr>
    <p:cSldViewPr snapToGrid="0">
      <p:cViewPr varScale="1">
        <p:scale>
          <a:sx n="95" d="100"/>
          <a:sy n="95" d="100"/>
        </p:scale>
        <p:origin x="82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F7A94-6CC8-E1F1-112C-0E0431AEFC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15F9A9-1B28-0A8A-C379-F35FC960B6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447306-8406-FA4F-5370-EDB524493431}"/>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5" name="Footer Placeholder 4">
            <a:extLst>
              <a:ext uri="{FF2B5EF4-FFF2-40B4-BE49-F238E27FC236}">
                <a16:creationId xmlns:a16="http://schemas.microsoft.com/office/drawing/2014/main" id="{A50E79C3-E7DD-E943-773C-22FDA2AF05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190A14-F873-F58A-FCCC-CC7D60BC6498}"/>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2296833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3C6FC-D510-C167-9FFF-269BA8AD5B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615239-7E07-1C8E-84D5-2C4536AAE8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12577-B730-A3B0-12D9-6C295B9A8C5B}"/>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5" name="Footer Placeholder 4">
            <a:extLst>
              <a:ext uri="{FF2B5EF4-FFF2-40B4-BE49-F238E27FC236}">
                <a16:creationId xmlns:a16="http://schemas.microsoft.com/office/drawing/2014/main" id="{69819D80-2643-6EA9-EFED-69F7D01907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0EB82D-931B-C749-DC18-2934C90DDCFB}"/>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1079630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FC4E5-F765-82A6-64C9-C0432EF3E3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979AD2-3473-20F8-EE54-9164E3712D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3A6375-D3DB-9A6B-87B4-5E7EBC3AA4D2}"/>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5" name="Footer Placeholder 4">
            <a:extLst>
              <a:ext uri="{FF2B5EF4-FFF2-40B4-BE49-F238E27FC236}">
                <a16:creationId xmlns:a16="http://schemas.microsoft.com/office/drawing/2014/main" id="{A1258946-3AEA-E2D2-B352-8EC1C31A49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D5412B-E80D-9E4B-AEDE-9DDF20FCD1EA}"/>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1134982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62F46-2DB0-B2D2-0DF5-7A0AE7A2B8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6610B8-A9A9-0DE4-3BC4-115D9F7203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BBCF2F-6079-480E-8E87-4D09CBAF9D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6C3B0B-FFEB-BB30-177F-2FF52287B1EF}"/>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6" name="Footer Placeholder 5">
            <a:extLst>
              <a:ext uri="{FF2B5EF4-FFF2-40B4-BE49-F238E27FC236}">
                <a16:creationId xmlns:a16="http://schemas.microsoft.com/office/drawing/2014/main" id="{2B8F21CF-FB6F-0BD5-C4F1-7945DF2339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B61DA8-BC1A-9682-C3DF-B6F228D90F29}"/>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1114856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DD872-970D-6B54-EFA7-555292222A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4A0DE6-0EF4-DE62-558F-36B19EAF3E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D2B78-A643-D069-84D0-532F7D0F61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5E5AB0-EC21-75B2-BE17-70FE47CE48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87D6E-AA76-BFDB-3D69-85D299EF03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D6CE9C-715C-A56B-4973-AE35B326D71F}"/>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8" name="Footer Placeholder 7">
            <a:extLst>
              <a:ext uri="{FF2B5EF4-FFF2-40B4-BE49-F238E27FC236}">
                <a16:creationId xmlns:a16="http://schemas.microsoft.com/office/drawing/2014/main" id="{178D63BD-B1F0-4DCA-8A6F-F54B453EA1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4456D-7E0D-7922-9691-127FF044F16D}"/>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822061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C3B4B-CA43-A5EC-780E-87ED3C72E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447EF8-A0FA-A3D2-ADA7-38B5BA69FBDB}"/>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4" name="Footer Placeholder 3">
            <a:extLst>
              <a:ext uri="{FF2B5EF4-FFF2-40B4-BE49-F238E27FC236}">
                <a16:creationId xmlns:a16="http://schemas.microsoft.com/office/drawing/2014/main" id="{7D10C070-5FC3-0887-614A-53D9E9020C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C900CC-DD59-23CD-468A-B833C0A81C8F}"/>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551536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10B8BB-FBBF-135B-0791-ADF08CBE145E}"/>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3" name="Footer Placeholder 2">
            <a:extLst>
              <a:ext uri="{FF2B5EF4-FFF2-40B4-BE49-F238E27FC236}">
                <a16:creationId xmlns:a16="http://schemas.microsoft.com/office/drawing/2014/main" id="{7AE3496B-E3A3-7FA7-7B31-E5C9B5FA56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42135A-8106-DB1A-11B0-3CB6E0260025}"/>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3493175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C54F-8A2B-D524-190F-A41960309F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9298C-9C4A-14BF-756D-E2C0F14022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DD8670-7EF7-603D-789F-D6BB54A830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C643CC-5CF1-6420-A7AC-F96907B2B8BF}"/>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6" name="Footer Placeholder 5">
            <a:extLst>
              <a:ext uri="{FF2B5EF4-FFF2-40B4-BE49-F238E27FC236}">
                <a16:creationId xmlns:a16="http://schemas.microsoft.com/office/drawing/2014/main" id="{E25A043D-3FB3-84AF-5D7D-6284F2CD05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0AEF3B-6ADB-B982-B649-657AD19386D6}"/>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1794561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E451-A5D2-DAD4-34FC-38806CA84E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5D9BF9-42C5-A2D6-773C-AE61084F20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822C90-8A04-B733-C05D-CFDA95B76B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FDCBAE-AAEF-D265-A07C-07D628AD7B03}"/>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6" name="Footer Placeholder 5">
            <a:extLst>
              <a:ext uri="{FF2B5EF4-FFF2-40B4-BE49-F238E27FC236}">
                <a16:creationId xmlns:a16="http://schemas.microsoft.com/office/drawing/2014/main" id="{15C81660-64E7-6D91-1185-B5C3878ABC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5E03CF-0EFC-3BC1-6B07-FDBD59AA2323}"/>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528519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0F711-CC1A-8A67-E757-761D5F82E7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E4D896-7BCF-B736-9414-C167D7BD6A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C790FC-82A1-1AC1-29A9-DB5A1A01CA33}"/>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5" name="Footer Placeholder 4">
            <a:extLst>
              <a:ext uri="{FF2B5EF4-FFF2-40B4-BE49-F238E27FC236}">
                <a16:creationId xmlns:a16="http://schemas.microsoft.com/office/drawing/2014/main" id="{F0F1A44E-F328-03FC-18FC-3C08B67425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A1CE1D-9242-41C1-47B5-33B473C5DCA6}"/>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1101212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8A6AC5-8132-59B8-7F2B-42DC8B3201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8D7F66-6C5B-0CD6-F137-7C3D8C5DAF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E6F54-6633-0321-8445-F64C63E52499}"/>
              </a:ext>
            </a:extLst>
          </p:cNvPr>
          <p:cNvSpPr>
            <a:spLocks noGrp="1"/>
          </p:cNvSpPr>
          <p:nvPr>
            <p:ph type="dt" sz="half" idx="10"/>
          </p:nvPr>
        </p:nvSpPr>
        <p:spPr/>
        <p:txBody>
          <a:bodyPr/>
          <a:lstStyle/>
          <a:p>
            <a:fld id="{275465E1-4556-4A58-901D-170266DB5AC2}" type="datetimeFigureOut">
              <a:rPr lang="en-US" smtClean="0"/>
              <a:t>2/1/2025</a:t>
            </a:fld>
            <a:endParaRPr lang="en-US"/>
          </a:p>
        </p:txBody>
      </p:sp>
      <p:sp>
        <p:nvSpPr>
          <p:cNvPr id="5" name="Footer Placeholder 4">
            <a:extLst>
              <a:ext uri="{FF2B5EF4-FFF2-40B4-BE49-F238E27FC236}">
                <a16:creationId xmlns:a16="http://schemas.microsoft.com/office/drawing/2014/main" id="{CFB72EBC-D196-E42B-39F0-5EB8D3E9FD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CFA44D-03C4-1739-CFA3-61F29A569F8D}"/>
              </a:ext>
            </a:extLst>
          </p:cNvPr>
          <p:cNvSpPr>
            <a:spLocks noGrp="1"/>
          </p:cNvSpPr>
          <p:nvPr>
            <p:ph type="sldNum" sz="quarter" idx="12"/>
          </p:nvPr>
        </p:nvSpPr>
        <p:spPr/>
        <p:txBody>
          <a:bodyPr/>
          <a:lstStyle/>
          <a:p>
            <a:fld id="{8403ADDB-2609-44E5-B7C7-5BC364DD732A}" type="slidenum">
              <a:rPr lang="en-US" smtClean="0"/>
              <a:t>‹#›</a:t>
            </a:fld>
            <a:endParaRPr lang="en-US"/>
          </a:p>
        </p:txBody>
      </p:sp>
    </p:spTree>
    <p:extLst>
      <p:ext uri="{BB962C8B-B14F-4D97-AF65-F5344CB8AC3E}">
        <p14:creationId xmlns:p14="http://schemas.microsoft.com/office/powerpoint/2010/main" val="615726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638A74-66EA-8831-D74D-4268402A3F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C27E1D-F8B3-4550-F44B-CA2EE43B0C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4BD6E-5ABC-7769-30D6-E923860AC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75465E1-4556-4A58-901D-170266DB5AC2}" type="datetimeFigureOut">
              <a:rPr lang="en-US" smtClean="0"/>
              <a:t>2/1/2025</a:t>
            </a:fld>
            <a:endParaRPr lang="en-US"/>
          </a:p>
        </p:txBody>
      </p:sp>
      <p:sp>
        <p:nvSpPr>
          <p:cNvPr id="5" name="Footer Placeholder 4">
            <a:extLst>
              <a:ext uri="{FF2B5EF4-FFF2-40B4-BE49-F238E27FC236}">
                <a16:creationId xmlns:a16="http://schemas.microsoft.com/office/drawing/2014/main" id="{F8774667-BDA1-7E97-4670-0222ABA1BD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8CEC304-C55F-58AC-37D5-87CD883EBB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403ADDB-2609-44E5-B7C7-5BC364DD732A}" type="slidenum">
              <a:rPr lang="en-US" smtClean="0"/>
              <a:t>‹#›</a:t>
            </a:fld>
            <a:endParaRPr lang="en-US"/>
          </a:p>
        </p:txBody>
      </p:sp>
    </p:spTree>
    <p:extLst>
      <p:ext uri="{BB962C8B-B14F-4D97-AF65-F5344CB8AC3E}">
        <p14:creationId xmlns:p14="http://schemas.microsoft.com/office/powerpoint/2010/main" val="423100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Graphic 5" descr="Man outline">
            <a:extLst>
              <a:ext uri="{FF2B5EF4-FFF2-40B4-BE49-F238E27FC236}">
                <a16:creationId xmlns:a16="http://schemas.microsoft.com/office/drawing/2014/main" id="{27D97A71-7F88-103F-297D-BC2E1A9A9A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30471" y="163471"/>
            <a:ext cx="6531057" cy="6531057"/>
          </a:xfrm>
          <a:prstGeom prst="rect">
            <a:avLst/>
          </a:prstGeom>
        </p:spPr>
      </p:pic>
      <p:sp>
        <p:nvSpPr>
          <p:cNvPr id="8" name="Rectangle 7">
            <a:extLst>
              <a:ext uri="{FF2B5EF4-FFF2-40B4-BE49-F238E27FC236}">
                <a16:creationId xmlns:a16="http://schemas.microsoft.com/office/drawing/2014/main" id="{162952D8-8317-0D01-3D95-0AD84703BA3D}"/>
              </a:ext>
            </a:extLst>
          </p:cNvPr>
          <p:cNvSpPr/>
          <p:nvPr/>
        </p:nvSpPr>
        <p:spPr>
          <a:xfrm>
            <a:off x="5251857" y="1841920"/>
            <a:ext cx="1688283" cy="707886"/>
          </a:xfrm>
          <a:prstGeom prst="rect">
            <a:avLst/>
          </a:prstGeom>
          <a:noFill/>
        </p:spPr>
        <p:txBody>
          <a:bodyPr wrap="non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SPIRIT</a:t>
            </a:r>
          </a:p>
        </p:txBody>
      </p:sp>
      <p:sp>
        <p:nvSpPr>
          <p:cNvPr id="9" name="Rectangle 8">
            <a:extLst>
              <a:ext uri="{FF2B5EF4-FFF2-40B4-BE49-F238E27FC236}">
                <a16:creationId xmlns:a16="http://schemas.microsoft.com/office/drawing/2014/main" id="{BA27DF40-274C-F1CD-88C7-582FCE93BF77}"/>
              </a:ext>
            </a:extLst>
          </p:cNvPr>
          <p:cNvSpPr/>
          <p:nvPr/>
        </p:nvSpPr>
        <p:spPr>
          <a:xfrm>
            <a:off x="5477081" y="2967335"/>
            <a:ext cx="1237838" cy="646331"/>
          </a:xfrm>
          <a:prstGeom prst="rect">
            <a:avLst/>
          </a:prstGeom>
          <a:noFill/>
        </p:spPr>
        <p:txBody>
          <a:bodyPr wrap="none" lIns="91440" tIns="45720" rIns="91440" bIns="45720">
            <a:spAutoFit/>
          </a:bodyPr>
          <a:lstStyle/>
          <a:p>
            <a:pPr algn="ctr"/>
            <a:r>
              <a:rPr lang="en-US" sz="36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flesh</a:t>
            </a:r>
          </a:p>
        </p:txBody>
      </p:sp>
      <p:sp>
        <p:nvSpPr>
          <p:cNvPr id="10" name="TextBox 9">
            <a:extLst>
              <a:ext uri="{FF2B5EF4-FFF2-40B4-BE49-F238E27FC236}">
                <a16:creationId xmlns:a16="http://schemas.microsoft.com/office/drawing/2014/main" id="{4D27DA0D-618C-C36B-967D-5AE7F31F9751}"/>
              </a:ext>
            </a:extLst>
          </p:cNvPr>
          <p:cNvSpPr txBox="1"/>
          <p:nvPr/>
        </p:nvSpPr>
        <p:spPr>
          <a:xfrm>
            <a:off x="303963" y="263664"/>
            <a:ext cx="4438859" cy="2031325"/>
          </a:xfrm>
          <a:prstGeom prst="rect">
            <a:avLst/>
          </a:prstGeom>
          <a:noFill/>
          <a:ln w="25400">
            <a:solidFill>
              <a:schemeClr val="accent1"/>
            </a:solidFill>
          </a:ln>
        </p:spPr>
        <p:txBody>
          <a:bodyPr wrap="square">
            <a:spAutoFit/>
          </a:bodyPr>
          <a:lstStyle/>
          <a:p>
            <a:r>
              <a:rPr lang="en-US" dirty="0"/>
              <a:t>Do not be deceived, God is not mocked; for whatever a man sows, that he will also reap. For he who sows to his flesh will of the flesh reap corruption, but he who sows to the Spirit will of the Spirit reap everlasting life. </a:t>
            </a:r>
          </a:p>
          <a:p>
            <a:r>
              <a:rPr lang="en-US" dirty="0"/>
              <a:t>Galatians 6:7-8</a:t>
            </a:r>
          </a:p>
        </p:txBody>
      </p:sp>
      <p:sp>
        <p:nvSpPr>
          <p:cNvPr id="11" name="TextBox 10">
            <a:extLst>
              <a:ext uri="{FF2B5EF4-FFF2-40B4-BE49-F238E27FC236}">
                <a16:creationId xmlns:a16="http://schemas.microsoft.com/office/drawing/2014/main" id="{E34CE39C-8724-6907-1CA5-9365776FEF06}"/>
              </a:ext>
            </a:extLst>
          </p:cNvPr>
          <p:cNvSpPr txBox="1"/>
          <p:nvPr/>
        </p:nvSpPr>
        <p:spPr>
          <a:xfrm>
            <a:off x="742985" y="2459504"/>
            <a:ext cx="3245618" cy="2308324"/>
          </a:xfrm>
          <a:prstGeom prst="rect">
            <a:avLst/>
          </a:prstGeom>
          <a:noFill/>
          <a:ln>
            <a:solidFill>
              <a:schemeClr val="accent1"/>
            </a:solidFill>
          </a:ln>
        </p:spPr>
        <p:txBody>
          <a:bodyPr wrap="square" rtlCol="0">
            <a:spAutoFit/>
          </a:bodyPr>
          <a:lstStyle/>
          <a:p>
            <a:pPr algn="ctr"/>
            <a:r>
              <a:rPr lang="en-US" sz="3600" dirty="0"/>
              <a:t>The One you feed is the one which will grow strong.</a:t>
            </a:r>
          </a:p>
        </p:txBody>
      </p:sp>
      <p:cxnSp>
        <p:nvCxnSpPr>
          <p:cNvPr id="13" name="Straight Arrow Connector 12">
            <a:extLst>
              <a:ext uri="{FF2B5EF4-FFF2-40B4-BE49-F238E27FC236}">
                <a16:creationId xmlns:a16="http://schemas.microsoft.com/office/drawing/2014/main" id="{DE557489-28F4-6A3C-FA38-1AF4C1B695DD}"/>
              </a:ext>
            </a:extLst>
          </p:cNvPr>
          <p:cNvCxnSpPr/>
          <p:nvPr/>
        </p:nvCxnSpPr>
        <p:spPr>
          <a:xfrm flipV="1">
            <a:off x="3988603" y="2294989"/>
            <a:ext cx="1337023" cy="568791"/>
          </a:xfrm>
          <a:prstGeom prst="straightConnector1">
            <a:avLst/>
          </a:prstGeom>
          <a:ln w="44450">
            <a:solidFill>
              <a:schemeClr val="accent2">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3E29620F-02D2-1D27-E737-1D278163ACDF}"/>
              </a:ext>
            </a:extLst>
          </p:cNvPr>
          <p:cNvCxnSpPr>
            <a:cxnSpLocks/>
          </p:cNvCxnSpPr>
          <p:nvPr/>
        </p:nvCxnSpPr>
        <p:spPr>
          <a:xfrm>
            <a:off x="4001019" y="3318471"/>
            <a:ext cx="1324607" cy="0"/>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D275EAFE-1A0E-97C8-F1DC-BEADA027BCF3}"/>
              </a:ext>
            </a:extLst>
          </p:cNvPr>
          <p:cNvSpPr txBox="1"/>
          <p:nvPr/>
        </p:nvSpPr>
        <p:spPr>
          <a:xfrm>
            <a:off x="7550499" y="263664"/>
            <a:ext cx="4438859" cy="1754326"/>
          </a:xfrm>
          <a:prstGeom prst="rect">
            <a:avLst/>
          </a:prstGeom>
          <a:noFill/>
          <a:ln w="25400">
            <a:solidFill>
              <a:schemeClr val="accent1"/>
            </a:solidFill>
          </a:ln>
        </p:spPr>
        <p:txBody>
          <a:bodyPr wrap="square">
            <a:spAutoFit/>
          </a:bodyPr>
          <a:lstStyle/>
          <a:p>
            <a:r>
              <a:rPr lang="en-US" dirty="0"/>
              <a:t>Do you not know that to whom you present yourselves slaves to obey, you are that one’s slaves whom you obey, whether of sin leading to death, or of obedience leading to righteousness? </a:t>
            </a:r>
          </a:p>
          <a:p>
            <a:r>
              <a:rPr lang="en-US" dirty="0"/>
              <a:t>Romans 6:16</a:t>
            </a:r>
          </a:p>
        </p:txBody>
      </p:sp>
      <p:sp>
        <p:nvSpPr>
          <p:cNvPr id="17" name="TextBox 16">
            <a:extLst>
              <a:ext uri="{FF2B5EF4-FFF2-40B4-BE49-F238E27FC236}">
                <a16:creationId xmlns:a16="http://schemas.microsoft.com/office/drawing/2014/main" id="{D4BC3ACE-64C4-B99F-1A6F-8DBEB207FDD5}"/>
              </a:ext>
            </a:extLst>
          </p:cNvPr>
          <p:cNvSpPr txBox="1"/>
          <p:nvPr/>
        </p:nvSpPr>
        <p:spPr>
          <a:xfrm>
            <a:off x="7550498" y="2294989"/>
            <a:ext cx="4438859" cy="1477328"/>
          </a:xfrm>
          <a:prstGeom prst="rect">
            <a:avLst/>
          </a:prstGeom>
          <a:noFill/>
          <a:ln w="25400">
            <a:solidFill>
              <a:schemeClr val="accent1"/>
            </a:solidFill>
          </a:ln>
        </p:spPr>
        <p:txBody>
          <a:bodyPr wrap="square">
            <a:spAutoFit/>
          </a:bodyPr>
          <a:lstStyle/>
          <a:p>
            <a:r>
              <a:rPr lang="en-US" dirty="0"/>
              <a:t>Where do wars and fights come from among you? Do they not come from your desires for pleasure that war in your members? </a:t>
            </a:r>
          </a:p>
          <a:p>
            <a:r>
              <a:rPr lang="en-US" dirty="0"/>
              <a:t>James 4:1</a:t>
            </a:r>
          </a:p>
        </p:txBody>
      </p:sp>
      <p:sp>
        <p:nvSpPr>
          <p:cNvPr id="18" name="TextBox 17">
            <a:extLst>
              <a:ext uri="{FF2B5EF4-FFF2-40B4-BE49-F238E27FC236}">
                <a16:creationId xmlns:a16="http://schemas.microsoft.com/office/drawing/2014/main" id="{49B25C3D-329A-BAB0-56FA-88D70ACA3DEB}"/>
              </a:ext>
            </a:extLst>
          </p:cNvPr>
          <p:cNvSpPr txBox="1"/>
          <p:nvPr/>
        </p:nvSpPr>
        <p:spPr>
          <a:xfrm>
            <a:off x="7550497" y="4049316"/>
            <a:ext cx="4438859" cy="2585323"/>
          </a:xfrm>
          <a:prstGeom prst="rect">
            <a:avLst/>
          </a:prstGeom>
          <a:noFill/>
          <a:ln w="25400">
            <a:solidFill>
              <a:schemeClr val="accent1"/>
            </a:solidFill>
          </a:ln>
        </p:spPr>
        <p:txBody>
          <a:bodyPr wrap="square">
            <a:spAutoFit/>
          </a:bodyPr>
          <a:lstStyle/>
          <a:p>
            <a:r>
              <a:rPr lang="en-US" dirty="0"/>
              <a:t>For those who live according to the flesh set their minds on the things of the flesh, but those who live according to the Spirit, the things of the Spirit. For to be carnally minded is death, but to be spiritually minded is life and peace. Because the carnal mind is enmity against God; for it is not subject to the law of God, nor indeed can be. Romans 8:5-7</a:t>
            </a:r>
          </a:p>
        </p:txBody>
      </p:sp>
      <p:sp>
        <p:nvSpPr>
          <p:cNvPr id="2" name="TextBox 1">
            <a:extLst>
              <a:ext uri="{FF2B5EF4-FFF2-40B4-BE49-F238E27FC236}">
                <a16:creationId xmlns:a16="http://schemas.microsoft.com/office/drawing/2014/main" id="{E057F2DF-17D6-9406-D90B-A581EC461D87}"/>
              </a:ext>
            </a:extLst>
          </p:cNvPr>
          <p:cNvSpPr txBox="1"/>
          <p:nvPr/>
        </p:nvSpPr>
        <p:spPr>
          <a:xfrm>
            <a:off x="5585153" y="0"/>
            <a:ext cx="1021690" cy="369332"/>
          </a:xfrm>
          <a:prstGeom prst="rect">
            <a:avLst/>
          </a:prstGeom>
          <a:noFill/>
        </p:spPr>
        <p:txBody>
          <a:bodyPr wrap="none" rtlCol="0">
            <a:spAutoFit/>
          </a:bodyPr>
          <a:lstStyle/>
          <a:p>
            <a:r>
              <a:rPr lang="en-US" dirty="0"/>
              <a:t>In Christ</a:t>
            </a:r>
          </a:p>
        </p:txBody>
      </p:sp>
    </p:spTree>
    <p:extLst>
      <p:ext uri="{BB962C8B-B14F-4D97-AF65-F5344CB8AC3E}">
        <p14:creationId xmlns:p14="http://schemas.microsoft.com/office/powerpoint/2010/main" val="3471546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421557-DD9C-7AB5-EB4B-1802A06A05BC}"/>
              </a:ext>
            </a:extLst>
          </p:cNvPr>
          <p:cNvSpPr txBox="1"/>
          <p:nvPr/>
        </p:nvSpPr>
        <p:spPr>
          <a:xfrm>
            <a:off x="3047163" y="615357"/>
            <a:ext cx="6094324" cy="5632311"/>
          </a:xfrm>
          <a:prstGeom prst="rect">
            <a:avLst/>
          </a:prstGeom>
          <a:noFill/>
        </p:spPr>
        <p:txBody>
          <a:bodyPr wrap="square">
            <a:spAutoFit/>
          </a:bodyPr>
          <a:lstStyle/>
          <a:p>
            <a:r>
              <a:rPr lang="en-US" dirty="0"/>
              <a:t>16Do you not know that to whom you present yourselves slaves to obey, you are that one’s slaves whom you obey, whether of sin leading to death, or of obedience leading to righteousness? 17But God be thanked that though you were slaves of sin, yet you obeyed from the heart that form of doctrine to which you were delivered. 18And having been set free from sin, you became slaves of righteousness. 19I speak in human terms because of the weakness of your flesh. For just as you presented your members as slaves of uncleanness, and of lawlessness leading to more lawlessness, so now present your members as slaves of righteousness for holiness.</a:t>
            </a:r>
          </a:p>
          <a:p>
            <a:r>
              <a:rPr lang="en-US" dirty="0"/>
              <a:t>20For when you were slaves of sin, you were free in regard to righteousness. 21What fruit did you have then in the things of which you are now ashamed? For the end of those things is death. 22But now having been set free from sin, and having become slaves of God, you have your fruit to holiness, and the end, everlasting life. 23For the wages of sin is death, but the gift of God is eternal life in Christ Jesus our Lord. Romans 6:16-23</a:t>
            </a:r>
          </a:p>
        </p:txBody>
      </p:sp>
    </p:spTree>
    <p:extLst>
      <p:ext uri="{BB962C8B-B14F-4D97-AF65-F5344CB8AC3E}">
        <p14:creationId xmlns:p14="http://schemas.microsoft.com/office/powerpoint/2010/main" val="4149396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421557-DD9C-7AB5-EB4B-1802A06A05BC}"/>
              </a:ext>
            </a:extLst>
          </p:cNvPr>
          <p:cNvSpPr txBox="1"/>
          <p:nvPr/>
        </p:nvSpPr>
        <p:spPr>
          <a:xfrm>
            <a:off x="3048838" y="335845"/>
            <a:ext cx="6094324" cy="6186309"/>
          </a:xfrm>
          <a:prstGeom prst="rect">
            <a:avLst/>
          </a:prstGeom>
          <a:noFill/>
        </p:spPr>
        <p:txBody>
          <a:bodyPr wrap="square">
            <a:spAutoFit/>
          </a:bodyPr>
          <a:lstStyle/>
          <a:p>
            <a:r>
              <a:rPr lang="en-US" dirty="0"/>
              <a:t>1Where do wars and fights come from among you? Do they not come from your desires for pleasure that war in your members? 2You lust and do not have. You murder and covet and cannot obtain. You fight and war. Yet you do not have because you do not ask. 3You ask and do not receive, because you ask amiss, that you may spend it on your pleasures. 4Adulterers and adulteresses! Do you not know that friendship with the world is enmity with God? Whoever therefore wants to be a friend of the world makes himself an enemy of God. 5Or do you think that the Scripture says in vain, “The Spirit who dwells in us yearns jealously”?</a:t>
            </a:r>
          </a:p>
          <a:p>
            <a:r>
              <a:rPr lang="en-US" dirty="0"/>
              <a:t>6But He gives more grace. Therefore He says:</a:t>
            </a:r>
          </a:p>
          <a:p>
            <a:r>
              <a:rPr lang="en-US" dirty="0"/>
              <a:t>“God resists the proud,</a:t>
            </a:r>
          </a:p>
          <a:p>
            <a:r>
              <a:rPr lang="en-US" dirty="0"/>
              <a:t>But gives grace to the humble.”</a:t>
            </a:r>
          </a:p>
          <a:p>
            <a:r>
              <a:rPr lang="en-US" dirty="0"/>
              <a:t>Humility Cures Worldliness</a:t>
            </a:r>
          </a:p>
          <a:p>
            <a:r>
              <a:rPr lang="en-US" dirty="0"/>
              <a:t>7Therefore submit to God. Resist the devil and he will flee from you. 8Draw near to God and He will draw near to you. Cleanse your hands, you sinners; and purify your hearts, you double-minded. 9Lament and mourn and weep! Let your laughter be turned to mourning and your joy to gloom. 10Humble yourselves in the sight of the Lord, and He will lift you up. James 4:1-10</a:t>
            </a:r>
          </a:p>
        </p:txBody>
      </p:sp>
    </p:spTree>
    <p:extLst>
      <p:ext uri="{BB962C8B-B14F-4D97-AF65-F5344CB8AC3E}">
        <p14:creationId xmlns:p14="http://schemas.microsoft.com/office/powerpoint/2010/main" val="997905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421557-DD9C-7AB5-EB4B-1802A06A05BC}"/>
              </a:ext>
            </a:extLst>
          </p:cNvPr>
          <p:cNvSpPr txBox="1"/>
          <p:nvPr/>
        </p:nvSpPr>
        <p:spPr>
          <a:xfrm>
            <a:off x="180864" y="615357"/>
            <a:ext cx="11806813" cy="5355312"/>
          </a:xfrm>
          <a:prstGeom prst="rect">
            <a:avLst/>
          </a:prstGeom>
          <a:noFill/>
        </p:spPr>
        <p:txBody>
          <a:bodyPr wrap="square">
            <a:spAutoFit/>
          </a:bodyPr>
          <a:lstStyle/>
          <a:p>
            <a:r>
              <a:rPr lang="en-US" dirty="0"/>
              <a:t>1There is therefore now no condemnation to those who are in Christ Jesus, who do not walk according to the flesh, but according to the Spirit. 2For the law of the Spirit of life in Christ Jesus has made me free from the law of sin and death. 3For what the law could not do in that it was weak through the flesh, God did by sending His own Son in the likeness of sinful flesh, on account of sin: He condemned sin in the flesh, 4that the righteous requirement of the law might be fulfilled in us who do not walk according to the flesh but according to the Spirit. 5For those who live according to the flesh set their minds on the things of the flesh, but those who live according to the Spirit, the things of the Spirit. 6For to be carnally minded is death, but to be spiritually minded is life and peace. 7Because the carnal mind is enmity against God; for it is not subject to the law of God, nor indeed can be. 8So then, those who are in the flesh cannot please God.</a:t>
            </a:r>
          </a:p>
          <a:p>
            <a:r>
              <a:rPr lang="en-US" dirty="0"/>
              <a:t>9But you are not in the flesh but in the Spirit, if indeed the Spirit of God dwells in you. Now if anyone does not have the Spirit of Christ, he is not His. 10And if Christ is in you, the body is dead because of sin, but the Spirit is life because of righteousness. 11But if the Spirit of Him who raised Jesus from the dead dwells in you, He who raised Christ from the dead will also give life to your mortal bodies through His Spirit who dwells in you.</a:t>
            </a:r>
          </a:p>
          <a:p>
            <a:r>
              <a:rPr lang="en-US" dirty="0"/>
              <a:t>Sonship Through the Spirit</a:t>
            </a:r>
          </a:p>
          <a:p>
            <a:r>
              <a:rPr lang="en-US" dirty="0"/>
              <a:t>12Therefore, brethren, we are debtors—not to the flesh, to live according to the flesh. 13For if you live according to the flesh you will die; but if by the Spirit you put to death the deeds of the body, you will live. 14For as many as are led by the Spirit of God, these are sons of God. 15For you did not receive the spirit of bondage again to fear, but you received the Spirit of adoption by whom we cry out, “Abba, Father.” 16The Spirit Himself bears witness with our spirit that we are children of God, 17and if children, then heirs—heirs of God and joint heirs with Christ, if indeed we suffer with Him, that we may also be glorified together. Romans 8:1-17</a:t>
            </a:r>
          </a:p>
        </p:txBody>
      </p:sp>
    </p:spTree>
    <p:extLst>
      <p:ext uri="{BB962C8B-B14F-4D97-AF65-F5344CB8AC3E}">
        <p14:creationId xmlns:p14="http://schemas.microsoft.com/office/powerpoint/2010/main" val="1878118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TotalTime>
  <Words>1132</Words>
  <Application>Microsoft Office PowerPoint</Application>
  <PresentationFormat>Widescreen</PresentationFormat>
  <Paragraphs>23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Gordon Magee</dc:creator>
  <cp:lastModifiedBy>Gordon Magee</cp:lastModifiedBy>
  <cp:revision>3</cp:revision>
  <dcterms:created xsi:type="dcterms:W3CDTF">2025-02-01T14:12:20Z</dcterms:created>
  <dcterms:modified xsi:type="dcterms:W3CDTF">2025-02-01T14:58:52Z</dcterms:modified>
</cp:coreProperties>
</file>