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0" r:id="rId3"/>
    <p:sldId id="262" r:id="rId4"/>
    <p:sldId id="261" r:id="rId5"/>
    <p:sldId id="263" r:id="rId6"/>
    <p:sldId id="256" r:id="rId7"/>
    <p:sldId id="257" r:id="rId8"/>
    <p:sldId id="258" r:id="rId9"/>
    <p:sldId id="25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452" autoAdjust="0"/>
    <p:restoredTop sz="94660"/>
  </p:normalViewPr>
  <p:slideViewPr>
    <p:cSldViewPr snapToGrid="0">
      <p:cViewPr varScale="1">
        <p:scale>
          <a:sx n="93" d="100"/>
          <a:sy n="93" d="100"/>
        </p:scale>
        <p:origin x="17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4D7A8-9ED7-CC0F-B3AC-A85D63C4B0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4F9382-6566-D1C9-17B9-EB8B8C1D91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B5A6A-5BFF-18E6-B40C-0543841EC004}"/>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5" name="Footer Placeholder 4">
            <a:extLst>
              <a:ext uri="{FF2B5EF4-FFF2-40B4-BE49-F238E27FC236}">
                <a16:creationId xmlns:a16="http://schemas.microsoft.com/office/drawing/2014/main" id="{6DC494A7-9D96-8719-F983-7E26C251DD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132F62-DE88-B187-5AB4-641F1C95E856}"/>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1986443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E444F-79DE-F8BE-EF7A-D4D5060038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44A8E8-E228-3473-A93B-D7952FEE42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B9FFE1-BFDC-F5DE-894D-4BC2C06ABC17}"/>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5" name="Footer Placeholder 4">
            <a:extLst>
              <a:ext uri="{FF2B5EF4-FFF2-40B4-BE49-F238E27FC236}">
                <a16:creationId xmlns:a16="http://schemas.microsoft.com/office/drawing/2014/main" id="{2F8F4AB7-6705-1754-9609-5353194082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F44C5B-5D33-4C99-4FA3-0F9974D649B7}"/>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428613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1ED48-0808-3B4A-C5CE-FF654A489F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D7D565-227D-B8AA-1727-C543B13739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8AED48-A74C-0A14-60C5-FD75247DF3CE}"/>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5" name="Footer Placeholder 4">
            <a:extLst>
              <a:ext uri="{FF2B5EF4-FFF2-40B4-BE49-F238E27FC236}">
                <a16:creationId xmlns:a16="http://schemas.microsoft.com/office/drawing/2014/main" id="{C4809BE7-DCF3-BCCD-8C1E-B3627DA59F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5B63A0-3B80-7149-33C8-3530CD8B7989}"/>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2468164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498E6-FF84-977E-7BD3-A86059AF3B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194588-B2EE-2464-B9DC-E0A11E53DF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64B8A5-FC42-69EB-CE8B-722FBD4267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346FEE-37BA-59F2-1A34-DDD915570375}"/>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6" name="Footer Placeholder 5">
            <a:extLst>
              <a:ext uri="{FF2B5EF4-FFF2-40B4-BE49-F238E27FC236}">
                <a16:creationId xmlns:a16="http://schemas.microsoft.com/office/drawing/2014/main" id="{376D6A8F-EE18-C80C-A5AB-D8426A5E73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6B9C7F-9EC2-E1AB-9910-6A69AE247B69}"/>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1551617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07CA-468C-D2FF-470E-5CDF9FCE50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ED3416-04DE-F76B-D003-A844122D3E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34CCE1-9A4D-0585-15D3-B50EE125C0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55C18E-A53F-B585-A87F-8567BE8CE6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8B7223-6389-AB8C-E915-6D5CD2CDC5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2E8AEE-2F45-3FDA-99C8-8AED459D9B26}"/>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8" name="Footer Placeholder 7">
            <a:extLst>
              <a:ext uri="{FF2B5EF4-FFF2-40B4-BE49-F238E27FC236}">
                <a16:creationId xmlns:a16="http://schemas.microsoft.com/office/drawing/2014/main" id="{754E1E28-FBDB-965E-2245-AB01B79002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4BEC01-1C9F-64F2-0CD3-E2B1735B0A4B}"/>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3810290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19F4-B31F-1FD0-83DD-F895B7903F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FDAC0A-5FD0-E4DF-F04F-991DDEED9356}"/>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4" name="Footer Placeholder 3">
            <a:extLst>
              <a:ext uri="{FF2B5EF4-FFF2-40B4-BE49-F238E27FC236}">
                <a16:creationId xmlns:a16="http://schemas.microsoft.com/office/drawing/2014/main" id="{E99D07A5-15C8-A201-8590-3A2E76A15A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21D705-D7D8-4762-5219-2BE8B92A3F45}"/>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29573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84731-CBE1-F31B-5C24-8FA4068764D1}"/>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3" name="Footer Placeholder 2">
            <a:extLst>
              <a:ext uri="{FF2B5EF4-FFF2-40B4-BE49-F238E27FC236}">
                <a16:creationId xmlns:a16="http://schemas.microsoft.com/office/drawing/2014/main" id="{B83E907F-E966-3657-9CBC-A6BCF60C98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B8DCE5-0CB3-F135-F818-2106330F1815}"/>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2252802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FD028-EB1D-6758-9B1A-A4E6DA2E67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E0FC89-0096-B8F2-2C5B-A869671295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70990F-652D-39D9-958A-5D99186001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7EC441-3858-D433-45AA-09AC10355B10}"/>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6" name="Footer Placeholder 5">
            <a:extLst>
              <a:ext uri="{FF2B5EF4-FFF2-40B4-BE49-F238E27FC236}">
                <a16:creationId xmlns:a16="http://schemas.microsoft.com/office/drawing/2014/main" id="{E3ED27B2-9755-C80F-43FB-5EC2E956BE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FCFEC0-00DF-3982-8033-D4A028A49BAA}"/>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2387706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AE29E-874C-123B-E3AB-DC61B9D341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2DDE2A-CD7D-8567-9170-322F498506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71FDD2-54D2-A364-FEE7-63855F8EFD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8E3F67-F976-C4E1-29EE-C8278374059D}"/>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6" name="Footer Placeholder 5">
            <a:extLst>
              <a:ext uri="{FF2B5EF4-FFF2-40B4-BE49-F238E27FC236}">
                <a16:creationId xmlns:a16="http://schemas.microsoft.com/office/drawing/2014/main" id="{5AEBE586-85C3-88DD-133A-E5F25822D9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17092F-732B-1442-90B6-5F2AA3497697}"/>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3584683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D198-7E14-236B-0941-DC2B4C9FF4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B818A5-F9CB-59AE-95A2-091775209C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9ED96A-6DC2-BA7F-E3E7-7D6DA2E140D4}"/>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5" name="Footer Placeholder 4">
            <a:extLst>
              <a:ext uri="{FF2B5EF4-FFF2-40B4-BE49-F238E27FC236}">
                <a16:creationId xmlns:a16="http://schemas.microsoft.com/office/drawing/2014/main" id="{99CE8600-96E1-F06B-8ADD-6774F3AE67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5455B8-49A3-7493-D3B1-1F89B0206928}"/>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2828283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CBF73A-D11E-11D2-A16B-AA2E5C7ECC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63B7AC-0D97-1867-F63B-D85D3AD80F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1CB09C-173C-3C97-5D8C-F6D588843820}"/>
              </a:ext>
            </a:extLst>
          </p:cNvPr>
          <p:cNvSpPr>
            <a:spLocks noGrp="1"/>
          </p:cNvSpPr>
          <p:nvPr>
            <p:ph type="dt" sz="half" idx="10"/>
          </p:nvPr>
        </p:nvSpPr>
        <p:spPr/>
        <p:txBody>
          <a:bodyPr/>
          <a:lstStyle/>
          <a:p>
            <a:fld id="{FD5836BF-996B-43FC-BB17-3D80A94F3945}" type="datetimeFigureOut">
              <a:rPr lang="en-US" smtClean="0"/>
              <a:t>2/8/2025</a:t>
            </a:fld>
            <a:endParaRPr lang="en-US"/>
          </a:p>
        </p:txBody>
      </p:sp>
      <p:sp>
        <p:nvSpPr>
          <p:cNvPr id="5" name="Footer Placeholder 4">
            <a:extLst>
              <a:ext uri="{FF2B5EF4-FFF2-40B4-BE49-F238E27FC236}">
                <a16:creationId xmlns:a16="http://schemas.microsoft.com/office/drawing/2014/main" id="{4D3CA3D4-127C-642E-90FD-D24AC62A09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79F7BE-AA9D-20DA-13F0-8CCA4514C766}"/>
              </a:ext>
            </a:extLst>
          </p:cNvPr>
          <p:cNvSpPr>
            <a:spLocks noGrp="1"/>
          </p:cNvSpPr>
          <p:nvPr>
            <p:ph type="sldNum" sz="quarter" idx="12"/>
          </p:nvPr>
        </p:nvSpPr>
        <p:spPr/>
        <p:txBody>
          <a:bodyPr/>
          <a:lstStyle/>
          <a:p>
            <a:fld id="{21037E27-054F-4474-995E-D36977998B8B}" type="slidenum">
              <a:rPr lang="en-US" smtClean="0"/>
              <a:t>‹#›</a:t>
            </a:fld>
            <a:endParaRPr lang="en-US"/>
          </a:p>
        </p:txBody>
      </p:sp>
    </p:spTree>
    <p:extLst>
      <p:ext uri="{BB962C8B-B14F-4D97-AF65-F5344CB8AC3E}">
        <p14:creationId xmlns:p14="http://schemas.microsoft.com/office/powerpoint/2010/main" val="3427984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32EB0A-BD37-13ED-3C2F-CDBD30377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F07348-0FA8-23E5-2E04-207E167AA6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7C92D8-FF10-F4BA-CDCF-73BAD9194C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5836BF-996B-43FC-BB17-3D80A94F3945}" type="datetimeFigureOut">
              <a:rPr lang="en-US" smtClean="0"/>
              <a:t>2/8/2025</a:t>
            </a:fld>
            <a:endParaRPr lang="en-US"/>
          </a:p>
        </p:txBody>
      </p:sp>
      <p:sp>
        <p:nvSpPr>
          <p:cNvPr id="5" name="Footer Placeholder 4">
            <a:extLst>
              <a:ext uri="{FF2B5EF4-FFF2-40B4-BE49-F238E27FC236}">
                <a16:creationId xmlns:a16="http://schemas.microsoft.com/office/drawing/2014/main" id="{D988181E-0B01-B68C-C274-E778328922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36693D6-BC4A-00BE-4B4F-857A068938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1037E27-054F-4474-995E-D36977998B8B}" type="slidenum">
              <a:rPr lang="en-US" smtClean="0"/>
              <a:t>‹#›</a:t>
            </a:fld>
            <a:endParaRPr lang="en-US"/>
          </a:p>
        </p:txBody>
      </p:sp>
    </p:spTree>
    <p:extLst>
      <p:ext uri="{BB962C8B-B14F-4D97-AF65-F5344CB8AC3E}">
        <p14:creationId xmlns:p14="http://schemas.microsoft.com/office/powerpoint/2010/main" val="3259780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BCAA40F-0552-93DD-DB54-26CDB4BF2371}"/>
              </a:ext>
            </a:extLst>
          </p:cNvPr>
          <p:cNvSpPr/>
          <p:nvPr/>
        </p:nvSpPr>
        <p:spPr>
          <a:xfrm>
            <a:off x="2558980" y="90435"/>
            <a:ext cx="7074040" cy="6677130"/>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F786747F-7CEB-9375-D07C-4C2591BBE2F3}"/>
              </a:ext>
            </a:extLst>
          </p:cNvPr>
          <p:cNvSpPr/>
          <p:nvPr/>
        </p:nvSpPr>
        <p:spPr>
          <a:xfrm>
            <a:off x="3186164" y="686637"/>
            <a:ext cx="5819671" cy="5484725"/>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E8E430A-2702-8883-ACED-6AC67270D1FD}"/>
              </a:ext>
            </a:extLst>
          </p:cNvPr>
          <p:cNvSpPr/>
          <p:nvPr/>
        </p:nvSpPr>
        <p:spPr>
          <a:xfrm>
            <a:off x="5479484" y="40192"/>
            <a:ext cx="1233030"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Body</a:t>
            </a:r>
          </a:p>
        </p:txBody>
      </p:sp>
      <p:sp>
        <p:nvSpPr>
          <p:cNvPr id="7" name="Rectangle 6">
            <a:extLst>
              <a:ext uri="{FF2B5EF4-FFF2-40B4-BE49-F238E27FC236}">
                <a16:creationId xmlns:a16="http://schemas.microsoft.com/office/drawing/2014/main" id="{6FB1D827-1B53-FA79-30AD-56D15685419A}"/>
              </a:ext>
            </a:extLst>
          </p:cNvPr>
          <p:cNvSpPr/>
          <p:nvPr/>
        </p:nvSpPr>
        <p:spPr>
          <a:xfrm>
            <a:off x="5531581" y="661459"/>
            <a:ext cx="112883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Soul</a:t>
            </a:r>
          </a:p>
        </p:txBody>
      </p:sp>
      <p:sp>
        <p:nvSpPr>
          <p:cNvPr id="8" name="Oval 7">
            <a:extLst>
              <a:ext uri="{FF2B5EF4-FFF2-40B4-BE49-F238E27FC236}">
                <a16:creationId xmlns:a16="http://schemas.microsoft.com/office/drawing/2014/main" id="{1798E930-8F02-3F45-C544-87A40662BBBB}"/>
              </a:ext>
            </a:extLst>
          </p:cNvPr>
          <p:cNvSpPr/>
          <p:nvPr/>
        </p:nvSpPr>
        <p:spPr>
          <a:xfrm>
            <a:off x="3771062" y="1251019"/>
            <a:ext cx="4649876" cy="4355961"/>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BBDF147-0A8C-AE26-0FD1-0B8A72C7DA3F}"/>
              </a:ext>
            </a:extLst>
          </p:cNvPr>
          <p:cNvSpPr/>
          <p:nvPr/>
        </p:nvSpPr>
        <p:spPr>
          <a:xfrm>
            <a:off x="5440210" y="1225841"/>
            <a:ext cx="1311578"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Spirit</a:t>
            </a:r>
          </a:p>
        </p:txBody>
      </p:sp>
      <p:sp>
        <p:nvSpPr>
          <p:cNvPr id="17" name="Oval 16">
            <a:extLst>
              <a:ext uri="{FF2B5EF4-FFF2-40B4-BE49-F238E27FC236}">
                <a16:creationId xmlns:a16="http://schemas.microsoft.com/office/drawing/2014/main" id="{6A68B976-DA94-E436-3A8F-56579887E31A}"/>
              </a:ext>
            </a:extLst>
          </p:cNvPr>
          <p:cNvSpPr/>
          <p:nvPr/>
        </p:nvSpPr>
        <p:spPr>
          <a:xfrm>
            <a:off x="4512705" y="1774370"/>
            <a:ext cx="3261109" cy="3309258"/>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7C3AAFF-DBE6-CF4D-D845-44A52A1E0401}"/>
              </a:ext>
            </a:extLst>
          </p:cNvPr>
          <p:cNvSpPr/>
          <p:nvPr/>
        </p:nvSpPr>
        <p:spPr>
          <a:xfrm>
            <a:off x="4757293" y="2289366"/>
            <a:ext cx="2743059" cy="1200329"/>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God Shaped</a:t>
            </a:r>
          </a:p>
          <a:p>
            <a:pPr algn="ctr"/>
            <a:r>
              <a:rPr lang="en-US" sz="3600" b="1" cap="none" spc="0" dirty="0">
                <a:ln w="22225">
                  <a:solidFill>
                    <a:schemeClr val="accent2"/>
                  </a:solidFill>
                  <a:prstDash val="solid"/>
                </a:ln>
                <a:solidFill>
                  <a:schemeClr val="accent2">
                    <a:lumMod val="40000"/>
                    <a:lumOff val="60000"/>
                  </a:schemeClr>
                </a:solidFill>
                <a:effectLst/>
              </a:rPr>
              <a:t>Hole </a:t>
            </a:r>
          </a:p>
        </p:txBody>
      </p:sp>
      <p:cxnSp>
        <p:nvCxnSpPr>
          <p:cNvPr id="33" name="Straight Arrow Connector 32">
            <a:extLst>
              <a:ext uri="{FF2B5EF4-FFF2-40B4-BE49-F238E27FC236}">
                <a16:creationId xmlns:a16="http://schemas.microsoft.com/office/drawing/2014/main" id="{9954F3BD-6166-46E3-466C-6E5B65451283}"/>
              </a:ext>
            </a:extLst>
          </p:cNvPr>
          <p:cNvCxnSpPr/>
          <p:nvPr/>
        </p:nvCxnSpPr>
        <p:spPr>
          <a:xfrm flipV="1">
            <a:off x="6712514" y="1743570"/>
            <a:ext cx="232753"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718296AC-C048-6CE0-9D55-4031146385A9}"/>
              </a:ext>
            </a:extLst>
          </p:cNvPr>
          <p:cNvCxnSpPr/>
          <p:nvPr/>
        </p:nvCxnSpPr>
        <p:spPr>
          <a:xfrm flipV="1">
            <a:off x="7401767" y="2659708"/>
            <a:ext cx="371885" cy="2066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3BD75AE5-49FF-04B8-B9DE-E07035A85BCF}"/>
              </a:ext>
            </a:extLst>
          </p:cNvPr>
          <p:cNvCxnSpPr/>
          <p:nvPr/>
        </p:nvCxnSpPr>
        <p:spPr>
          <a:xfrm>
            <a:off x="7315659" y="4128547"/>
            <a:ext cx="396903" cy="25288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EED422ED-66B7-754A-27F4-A9050144622B}"/>
              </a:ext>
            </a:extLst>
          </p:cNvPr>
          <p:cNvCxnSpPr/>
          <p:nvPr/>
        </p:nvCxnSpPr>
        <p:spPr>
          <a:xfrm>
            <a:off x="6660416" y="4776289"/>
            <a:ext cx="168474" cy="3552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B04B358A-60CB-14BC-293D-AC66B25AAE0A}"/>
              </a:ext>
            </a:extLst>
          </p:cNvPr>
          <p:cNvCxnSpPr/>
          <p:nvPr/>
        </p:nvCxnSpPr>
        <p:spPr>
          <a:xfrm flipH="1">
            <a:off x="5309778" y="4675046"/>
            <a:ext cx="221803" cy="37222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0BED9056-9941-6FC7-0F38-837C4B3245E3}"/>
              </a:ext>
            </a:extLst>
          </p:cNvPr>
          <p:cNvCxnSpPr/>
          <p:nvPr/>
        </p:nvCxnSpPr>
        <p:spPr>
          <a:xfrm flipH="1">
            <a:off x="4358765" y="3952602"/>
            <a:ext cx="422610" cy="17181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85C352E9-CC44-18AC-1ABA-F26A0842EEE2}"/>
              </a:ext>
            </a:extLst>
          </p:cNvPr>
          <p:cNvCxnSpPr>
            <a:cxnSpLocks/>
          </p:cNvCxnSpPr>
          <p:nvPr/>
        </p:nvCxnSpPr>
        <p:spPr>
          <a:xfrm flipH="1" flipV="1">
            <a:off x="4480742" y="2613375"/>
            <a:ext cx="442950" cy="23940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F83085CE-5E44-F2A8-0670-3D790EC712BC}"/>
              </a:ext>
            </a:extLst>
          </p:cNvPr>
          <p:cNvCxnSpPr/>
          <p:nvPr/>
        </p:nvCxnSpPr>
        <p:spPr>
          <a:xfrm flipH="1" flipV="1">
            <a:off x="5381308" y="1743570"/>
            <a:ext cx="259058"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0D87416C-D175-8399-E9BB-CB75BB002DC6}"/>
              </a:ext>
            </a:extLst>
          </p:cNvPr>
          <p:cNvSpPr txBox="1"/>
          <p:nvPr/>
        </p:nvSpPr>
        <p:spPr>
          <a:xfrm>
            <a:off x="413450" y="211390"/>
            <a:ext cx="3363806" cy="923330"/>
          </a:xfrm>
          <a:prstGeom prst="rect">
            <a:avLst/>
          </a:prstGeom>
          <a:noFill/>
        </p:spPr>
        <p:txBody>
          <a:bodyPr wrap="none" rtlCol="0">
            <a:spAutoFit/>
          </a:bodyPr>
          <a:lstStyle/>
          <a:p>
            <a:r>
              <a:rPr lang="en-US" dirty="0"/>
              <a:t>Mankind created in God’s Image</a:t>
            </a:r>
          </a:p>
          <a:p>
            <a:r>
              <a:rPr lang="en-US" dirty="0"/>
              <a:t>Is also a Trinity like God</a:t>
            </a:r>
          </a:p>
          <a:p>
            <a:r>
              <a:rPr lang="en-US" dirty="0"/>
              <a:t>Spirit, Soul, Body 1 Thes 5:23</a:t>
            </a:r>
          </a:p>
        </p:txBody>
      </p:sp>
      <p:sp>
        <p:nvSpPr>
          <p:cNvPr id="51" name="TextBox 50">
            <a:extLst>
              <a:ext uri="{FF2B5EF4-FFF2-40B4-BE49-F238E27FC236}">
                <a16:creationId xmlns:a16="http://schemas.microsoft.com/office/drawing/2014/main" id="{FEB57674-9E5F-912E-6B22-E95463E26875}"/>
              </a:ext>
            </a:extLst>
          </p:cNvPr>
          <p:cNvSpPr txBox="1"/>
          <p:nvPr/>
        </p:nvSpPr>
        <p:spPr>
          <a:xfrm>
            <a:off x="4952386" y="3445725"/>
            <a:ext cx="2467143" cy="1200329"/>
          </a:xfrm>
          <a:prstGeom prst="rect">
            <a:avLst/>
          </a:prstGeom>
          <a:noFill/>
        </p:spPr>
        <p:txBody>
          <a:bodyPr wrap="square" rtlCol="0">
            <a:spAutoFit/>
          </a:bodyPr>
          <a:lstStyle/>
          <a:p>
            <a:r>
              <a:rPr lang="en-US" dirty="0"/>
              <a:t>Meant to be filled with God’s </a:t>
            </a:r>
            <a:r>
              <a:rPr lang="en-US" b="1" i="1" dirty="0"/>
              <a:t>Holy Spirit</a:t>
            </a:r>
          </a:p>
          <a:p>
            <a:r>
              <a:rPr lang="en-US" dirty="0"/>
              <a:t>‘Christ in You the Hope</a:t>
            </a:r>
          </a:p>
          <a:p>
            <a:r>
              <a:rPr lang="en-US" dirty="0"/>
              <a:t>of Glory’ Col 1:27</a:t>
            </a:r>
          </a:p>
        </p:txBody>
      </p:sp>
      <p:cxnSp>
        <p:nvCxnSpPr>
          <p:cNvPr id="52" name="Straight Arrow Connector 51">
            <a:extLst>
              <a:ext uri="{FF2B5EF4-FFF2-40B4-BE49-F238E27FC236}">
                <a16:creationId xmlns:a16="http://schemas.microsoft.com/office/drawing/2014/main" id="{A60F2483-7E34-F921-6280-A4EE4853333F}"/>
              </a:ext>
            </a:extLst>
          </p:cNvPr>
          <p:cNvCxnSpPr>
            <a:cxnSpLocks/>
          </p:cNvCxnSpPr>
          <p:nvPr/>
        </p:nvCxnSpPr>
        <p:spPr>
          <a:xfrm>
            <a:off x="724368" y="1446126"/>
            <a:ext cx="54173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BBC3F466-B60A-979F-72C5-5E34004D286D}"/>
              </a:ext>
            </a:extLst>
          </p:cNvPr>
          <p:cNvSpPr/>
          <p:nvPr/>
        </p:nvSpPr>
        <p:spPr>
          <a:xfrm>
            <a:off x="532565" y="1337988"/>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58080B9A-482E-A466-E64A-7F4D633014F6}"/>
              </a:ext>
            </a:extLst>
          </p:cNvPr>
          <p:cNvSpPr txBox="1"/>
          <p:nvPr/>
        </p:nvSpPr>
        <p:spPr>
          <a:xfrm>
            <a:off x="405963" y="1529073"/>
            <a:ext cx="1463862" cy="923330"/>
          </a:xfrm>
          <a:prstGeom prst="rect">
            <a:avLst/>
          </a:prstGeom>
          <a:noFill/>
        </p:spPr>
        <p:txBody>
          <a:bodyPr wrap="none" rtlCol="0">
            <a:spAutoFit/>
          </a:bodyPr>
          <a:lstStyle/>
          <a:p>
            <a:r>
              <a:rPr lang="en-US" dirty="0"/>
              <a:t>Spirit</a:t>
            </a:r>
          </a:p>
          <a:p>
            <a:r>
              <a:rPr lang="en-US" dirty="0"/>
              <a:t>Connections</a:t>
            </a:r>
          </a:p>
          <a:p>
            <a:r>
              <a:rPr lang="en-US" dirty="0"/>
              <a:t>with the hole</a:t>
            </a:r>
          </a:p>
        </p:txBody>
      </p:sp>
      <p:sp>
        <p:nvSpPr>
          <p:cNvPr id="56" name="Oval 55">
            <a:extLst>
              <a:ext uri="{FF2B5EF4-FFF2-40B4-BE49-F238E27FC236}">
                <a16:creationId xmlns:a16="http://schemas.microsoft.com/office/drawing/2014/main" id="{7385205B-0847-E739-4AEB-6D45F0F24DD8}"/>
              </a:ext>
            </a:extLst>
          </p:cNvPr>
          <p:cNvSpPr/>
          <p:nvPr/>
        </p:nvSpPr>
        <p:spPr>
          <a:xfrm>
            <a:off x="5587078" y="2105711"/>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B2A845B6-AC10-CFA7-28A7-404BE162687A}"/>
              </a:ext>
            </a:extLst>
          </p:cNvPr>
          <p:cNvSpPr/>
          <p:nvPr/>
        </p:nvSpPr>
        <p:spPr>
          <a:xfrm>
            <a:off x="6562379" y="2126969"/>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A908C9E0-75B4-4B91-B3AB-242ECD2DD992}"/>
              </a:ext>
            </a:extLst>
          </p:cNvPr>
          <p:cNvSpPr/>
          <p:nvPr/>
        </p:nvSpPr>
        <p:spPr>
          <a:xfrm>
            <a:off x="7257308" y="2823303"/>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84185C2-D5DC-7ABC-4B04-75BCD3618C67}"/>
              </a:ext>
            </a:extLst>
          </p:cNvPr>
          <p:cNvSpPr/>
          <p:nvPr/>
        </p:nvSpPr>
        <p:spPr>
          <a:xfrm>
            <a:off x="7158947" y="395679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F26261B6-2982-2098-38B2-F1DF5A7FCEEF}"/>
              </a:ext>
            </a:extLst>
          </p:cNvPr>
          <p:cNvSpPr/>
          <p:nvPr/>
        </p:nvSpPr>
        <p:spPr>
          <a:xfrm>
            <a:off x="6511336" y="4591948"/>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A6A016EF-CD28-6C93-FF2A-764905DA7870}"/>
              </a:ext>
            </a:extLst>
          </p:cNvPr>
          <p:cNvSpPr/>
          <p:nvPr/>
        </p:nvSpPr>
        <p:spPr>
          <a:xfrm>
            <a:off x="5468084" y="4516612"/>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CD5920C-FD37-8245-62F3-BBA55AB42A47}"/>
              </a:ext>
            </a:extLst>
          </p:cNvPr>
          <p:cNvSpPr/>
          <p:nvPr/>
        </p:nvSpPr>
        <p:spPr>
          <a:xfrm>
            <a:off x="4785549" y="382487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9A0C1B9-A9F2-7504-B499-585C7BEDEDCC}"/>
              </a:ext>
            </a:extLst>
          </p:cNvPr>
          <p:cNvSpPr/>
          <p:nvPr/>
        </p:nvSpPr>
        <p:spPr>
          <a:xfrm>
            <a:off x="4909137" y="2788356"/>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EB169C9-F8AC-BBBA-C8CC-8D277439329E}"/>
              </a:ext>
            </a:extLst>
          </p:cNvPr>
          <p:cNvSpPr txBox="1"/>
          <p:nvPr/>
        </p:nvSpPr>
        <p:spPr>
          <a:xfrm>
            <a:off x="9695501" y="1810214"/>
            <a:ext cx="2254046" cy="3139321"/>
          </a:xfrm>
          <a:prstGeom prst="rect">
            <a:avLst/>
          </a:prstGeom>
          <a:noFill/>
        </p:spPr>
        <p:txBody>
          <a:bodyPr wrap="square" rtlCol="0">
            <a:spAutoFit/>
          </a:bodyPr>
          <a:lstStyle/>
          <a:p>
            <a:r>
              <a:rPr lang="en-US" dirty="0"/>
              <a:t>Mankind tries to fill this hole with so many things, none of which satisfy our need.</a:t>
            </a:r>
          </a:p>
          <a:p>
            <a:endParaRPr lang="en-US" dirty="0"/>
          </a:p>
          <a:p>
            <a:r>
              <a:rPr lang="en-US" dirty="0"/>
              <a:t>It is a God shaped hole by design and the life He intended only happens when it is filled with Him.</a:t>
            </a:r>
          </a:p>
        </p:txBody>
      </p:sp>
    </p:spTree>
    <p:extLst>
      <p:ext uri="{BB962C8B-B14F-4D97-AF65-F5344CB8AC3E}">
        <p14:creationId xmlns:p14="http://schemas.microsoft.com/office/powerpoint/2010/main" val="3837002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BCAA40F-0552-93DD-DB54-26CDB4BF2371}"/>
              </a:ext>
            </a:extLst>
          </p:cNvPr>
          <p:cNvSpPr/>
          <p:nvPr/>
        </p:nvSpPr>
        <p:spPr>
          <a:xfrm>
            <a:off x="2558980" y="90435"/>
            <a:ext cx="7074040" cy="6677130"/>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F786747F-7CEB-9375-D07C-4C2591BBE2F3}"/>
              </a:ext>
            </a:extLst>
          </p:cNvPr>
          <p:cNvSpPr/>
          <p:nvPr/>
        </p:nvSpPr>
        <p:spPr>
          <a:xfrm>
            <a:off x="3186164" y="686637"/>
            <a:ext cx="5819671" cy="5484725"/>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E8E430A-2702-8883-ACED-6AC67270D1FD}"/>
              </a:ext>
            </a:extLst>
          </p:cNvPr>
          <p:cNvSpPr/>
          <p:nvPr/>
        </p:nvSpPr>
        <p:spPr>
          <a:xfrm>
            <a:off x="5479484" y="40192"/>
            <a:ext cx="1233030"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Body</a:t>
            </a:r>
          </a:p>
        </p:txBody>
      </p:sp>
      <p:sp>
        <p:nvSpPr>
          <p:cNvPr id="7" name="Rectangle 6">
            <a:extLst>
              <a:ext uri="{FF2B5EF4-FFF2-40B4-BE49-F238E27FC236}">
                <a16:creationId xmlns:a16="http://schemas.microsoft.com/office/drawing/2014/main" id="{6FB1D827-1B53-FA79-30AD-56D15685419A}"/>
              </a:ext>
            </a:extLst>
          </p:cNvPr>
          <p:cNvSpPr/>
          <p:nvPr/>
        </p:nvSpPr>
        <p:spPr>
          <a:xfrm>
            <a:off x="5531581" y="661459"/>
            <a:ext cx="112883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Soul</a:t>
            </a:r>
          </a:p>
        </p:txBody>
      </p:sp>
      <p:sp>
        <p:nvSpPr>
          <p:cNvPr id="8" name="Oval 7">
            <a:extLst>
              <a:ext uri="{FF2B5EF4-FFF2-40B4-BE49-F238E27FC236}">
                <a16:creationId xmlns:a16="http://schemas.microsoft.com/office/drawing/2014/main" id="{1798E930-8F02-3F45-C544-87A40662BBBB}"/>
              </a:ext>
            </a:extLst>
          </p:cNvPr>
          <p:cNvSpPr/>
          <p:nvPr/>
        </p:nvSpPr>
        <p:spPr>
          <a:xfrm>
            <a:off x="3771062" y="1251019"/>
            <a:ext cx="4649876" cy="4355961"/>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BBDF147-0A8C-AE26-0FD1-0B8A72C7DA3F}"/>
              </a:ext>
            </a:extLst>
          </p:cNvPr>
          <p:cNvSpPr/>
          <p:nvPr/>
        </p:nvSpPr>
        <p:spPr>
          <a:xfrm>
            <a:off x="5440210" y="1225841"/>
            <a:ext cx="1311578"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Spirit</a:t>
            </a:r>
          </a:p>
        </p:txBody>
      </p:sp>
      <p:sp>
        <p:nvSpPr>
          <p:cNvPr id="11" name="TextBox 10">
            <a:extLst>
              <a:ext uri="{FF2B5EF4-FFF2-40B4-BE49-F238E27FC236}">
                <a16:creationId xmlns:a16="http://schemas.microsoft.com/office/drawing/2014/main" id="{05ADE3A9-E5CD-9F85-970E-7E5088794059}"/>
              </a:ext>
            </a:extLst>
          </p:cNvPr>
          <p:cNvSpPr txBox="1"/>
          <p:nvPr/>
        </p:nvSpPr>
        <p:spPr>
          <a:xfrm rot="-2940000">
            <a:off x="3644283" y="1550274"/>
            <a:ext cx="994183" cy="523220"/>
          </a:xfrm>
          <a:prstGeom prst="rect">
            <a:avLst/>
          </a:prstGeom>
          <a:noFill/>
        </p:spPr>
        <p:txBody>
          <a:bodyPr wrap="none" rtlCol="0">
            <a:spAutoFit/>
          </a:bodyPr>
          <a:lstStyle/>
          <a:p>
            <a:r>
              <a:rPr lang="en-US" sz="2800" b="1" dirty="0"/>
              <a:t>Mind</a:t>
            </a:r>
          </a:p>
        </p:txBody>
      </p:sp>
      <p:sp>
        <p:nvSpPr>
          <p:cNvPr id="12" name="TextBox 11">
            <a:extLst>
              <a:ext uri="{FF2B5EF4-FFF2-40B4-BE49-F238E27FC236}">
                <a16:creationId xmlns:a16="http://schemas.microsoft.com/office/drawing/2014/main" id="{F1D20B63-4E8A-7CEA-F29D-7A0AFE5DAA21}"/>
              </a:ext>
            </a:extLst>
          </p:cNvPr>
          <p:cNvSpPr txBox="1"/>
          <p:nvPr/>
        </p:nvSpPr>
        <p:spPr>
          <a:xfrm>
            <a:off x="5680659" y="5606980"/>
            <a:ext cx="830677" cy="523220"/>
          </a:xfrm>
          <a:prstGeom prst="rect">
            <a:avLst/>
          </a:prstGeom>
          <a:noFill/>
        </p:spPr>
        <p:txBody>
          <a:bodyPr wrap="none" rtlCol="0">
            <a:spAutoFit/>
          </a:bodyPr>
          <a:lstStyle/>
          <a:p>
            <a:r>
              <a:rPr lang="en-US" sz="2800" b="1" dirty="0"/>
              <a:t>Will</a:t>
            </a:r>
          </a:p>
        </p:txBody>
      </p:sp>
      <p:sp>
        <p:nvSpPr>
          <p:cNvPr id="13" name="TextBox 12">
            <a:extLst>
              <a:ext uri="{FF2B5EF4-FFF2-40B4-BE49-F238E27FC236}">
                <a16:creationId xmlns:a16="http://schemas.microsoft.com/office/drawing/2014/main" id="{C38F3AE5-AA4C-2C7A-686B-3F1CBC419C15}"/>
              </a:ext>
            </a:extLst>
          </p:cNvPr>
          <p:cNvSpPr txBox="1"/>
          <p:nvPr/>
        </p:nvSpPr>
        <p:spPr>
          <a:xfrm rot="3000000">
            <a:off x="7291759" y="1702671"/>
            <a:ext cx="1737976" cy="523220"/>
          </a:xfrm>
          <a:prstGeom prst="rect">
            <a:avLst/>
          </a:prstGeom>
          <a:noFill/>
        </p:spPr>
        <p:txBody>
          <a:bodyPr wrap="none" rtlCol="0">
            <a:spAutoFit/>
          </a:bodyPr>
          <a:lstStyle/>
          <a:p>
            <a:r>
              <a:rPr lang="en-US" sz="2800" b="1" dirty="0"/>
              <a:t>Emotions</a:t>
            </a:r>
          </a:p>
        </p:txBody>
      </p:sp>
      <p:sp>
        <p:nvSpPr>
          <p:cNvPr id="14" name="TextBox 13">
            <a:extLst>
              <a:ext uri="{FF2B5EF4-FFF2-40B4-BE49-F238E27FC236}">
                <a16:creationId xmlns:a16="http://schemas.microsoft.com/office/drawing/2014/main" id="{9794E02B-08D0-D22E-1EA1-84345888FAA0}"/>
              </a:ext>
            </a:extLst>
          </p:cNvPr>
          <p:cNvSpPr txBox="1"/>
          <p:nvPr/>
        </p:nvSpPr>
        <p:spPr>
          <a:xfrm rot="-2940000">
            <a:off x="3102574" y="1199607"/>
            <a:ext cx="1133644" cy="523220"/>
          </a:xfrm>
          <a:prstGeom prst="rect">
            <a:avLst/>
          </a:prstGeom>
          <a:noFill/>
        </p:spPr>
        <p:txBody>
          <a:bodyPr wrap="none" rtlCol="0">
            <a:spAutoFit/>
          </a:bodyPr>
          <a:lstStyle/>
          <a:p>
            <a:r>
              <a:rPr lang="en-US" sz="2800" b="1" dirty="0"/>
              <a:t>Blood</a:t>
            </a:r>
          </a:p>
        </p:txBody>
      </p:sp>
      <p:sp>
        <p:nvSpPr>
          <p:cNvPr id="15" name="TextBox 14">
            <a:extLst>
              <a:ext uri="{FF2B5EF4-FFF2-40B4-BE49-F238E27FC236}">
                <a16:creationId xmlns:a16="http://schemas.microsoft.com/office/drawing/2014/main" id="{7F2F6DD3-A873-4F2B-80F1-D4A8470038FC}"/>
              </a:ext>
            </a:extLst>
          </p:cNvPr>
          <p:cNvSpPr txBox="1"/>
          <p:nvPr/>
        </p:nvSpPr>
        <p:spPr>
          <a:xfrm rot="3000000">
            <a:off x="8049732" y="1258755"/>
            <a:ext cx="1021433" cy="523220"/>
          </a:xfrm>
          <a:prstGeom prst="rect">
            <a:avLst/>
          </a:prstGeom>
          <a:noFill/>
        </p:spPr>
        <p:txBody>
          <a:bodyPr wrap="none" rtlCol="0">
            <a:spAutoFit/>
          </a:bodyPr>
          <a:lstStyle/>
          <a:p>
            <a:r>
              <a:rPr lang="en-US" sz="2800" b="1" dirty="0"/>
              <a:t>Bone</a:t>
            </a:r>
          </a:p>
        </p:txBody>
      </p:sp>
      <p:sp>
        <p:nvSpPr>
          <p:cNvPr id="16" name="TextBox 15">
            <a:extLst>
              <a:ext uri="{FF2B5EF4-FFF2-40B4-BE49-F238E27FC236}">
                <a16:creationId xmlns:a16="http://schemas.microsoft.com/office/drawing/2014/main" id="{4F07DE4D-B9E2-0381-5C9E-69DA43C2CA2F}"/>
              </a:ext>
            </a:extLst>
          </p:cNvPr>
          <p:cNvSpPr txBox="1"/>
          <p:nvPr/>
        </p:nvSpPr>
        <p:spPr>
          <a:xfrm>
            <a:off x="5531581" y="6162990"/>
            <a:ext cx="1242648" cy="523220"/>
          </a:xfrm>
          <a:prstGeom prst="rect">
            <a:avLst/>
          </a:prstGeom>
          <a:noFill/>
        </p:spPr>
        <p:txBody>
          <a:bodyPr wrap="none" rtlCol="0">
            <a:spAutoFit/>
          </a:bodyPr>
          <a:lstStyle/>
          <a:p>
            <a:r>
              <a:rPr lang="en-US" sz="2800" b="1" dirty="0"/>
              <a:t>Tissue</a:t>
            </a:r>
          </a:p>
        </p:txBody>
      </p:sp>
      <p:sp>
        <p:nvSpPr>
          <p:cNvPr id="17" name="Oval 16">
            <a:extLst>
              <a:ext uri="{FF2B5EF4-FFF2-40B4-BE49-F238E27FC236}">
                <a16:creationId xmlns:a16="http://schemas.microsoft.com/office/drawing/2014/main" id="{6A68B976-DA94-E436-3A8F-56579887E31A}"/>
              </a:ext>
            </a:extLst>
          </p:cNvPr>
          <p:cNvSpPr/>
          <p:nvPr/>
        </p:nvSpPr>
        <p:spPr>
          <a:xfrm>
            <a:off x="4512705" y="1774370"/>
            <a:ext cx="3261109" cy="3309258"/>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E35C194-5781-57B1-91D7-D2633F346F40}"/>
              </a:ext>
            </a:extLst>
          </p:cNvPr>
          <p:cNvSpPr txBox="1"/>
          <p:nvPr/>
        </p:nvSpPr>
        <p:spPr>
          <a:xfrm rot="3000000">
            <a:off x="7079319" y="2003198"/>
            <a:ext cx="1106393" cy="523220"/>
          </a:xfrm>
          <a:prstGeom prst="rect">
            <a:avLst/>
          </a:prstGeom>
          <a:noFill/>
        </p:spPr>
        <p:txBody>
          <a:bodyPr wrap="none" rtlCol="0">
            <a:spAutoFit/>
          </a:bodyPr>
          <a:lstStyle/>
          <a:p>
            <a:r>
              <a:rPr lang="en-US" sz="2800" b="1" dirty="0"/>
              <a:t>Heart</a:t>
            </a:r>
          </a:p>
        </p:txBody>
      </p:sp>
      <p:sp>
        <p:nvSpPr>
          <p:cNvPr id="19" name="TextBox 18">
            <a:extLst>
              <a:ext uri="{FF2B5EF4-FFF2-40B4-BE49-F238E27FC236}">
                <a16:creationId xmlns:a16="http://schemas.microsoft.com/office/drawing/2014/main" id="{0ACB5286-D0CE-4088-ABD6-AF3C00766128}"/>
              </a:ext>
            </a:extLst>
          </p:cNvPr>
          <p:cNvSpPr txBox="1"/>
          <p:nvPr/>
        </p:nvSpPr>
        <p:spPr>
          <a:xfrm rot="-2940000">
            <a:off x="3520075" y="1989724"/>
            <a:ext cx="2137124" cy="523220"/>
          </a:xfrm>
          <a:prstGeom prst="rect">
            <a:avLst/>
          </a:prstGeom>
          <a:noFill/>
        </p:spPr>
        <p:txBody>
          <a:bodyPr wrap="none" rtlCol="0">
            <a:spAutoFit/>
          </a:bodyPr>
          <a:lstStyle/>
          <a:p>
            <a:r>
              <a:rPr lang="en-US" sz="2800" b="1" dirty="0"/>
              <a:t>Conscience</a:t>
            </a:r>
          </a:p>
        </p:txBody>
      </p:sp>
      <p:sp>
        <p:nvSpPr>
          <p:cNvPr id="20" name="Rectangle 19">
            <a:extLst>
              <a:ext uri="{FF2B5EF4-FFF2-40B4-BE49-F238E27FC236}">
                <a16:creationId xmlns:a16="http://schemas.microsoft.com/office/drawing/2014/main" id="{E7C3AAFF-DBE6-CF4D-D845-44A52A1E0401}"/>
              </a:ext>
            </a:extLst>
          </p:cNvPr>
          <p:cNvSpPr/>
          <p:nvPr/>
        </p:nvSpPr>
        <p:spPr>
          <a:xfrm>
            <a:off x="4757293" y="2289366"/>
            <a:ext cx="2743059" cy="1200329"/>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God Shaped</a:t>
            </a:r>
          </a:p>
          <a:p>
            <a:pPr algn="ctr"/>
            <a:r>
              <a:rPr lang="en-US" sz="3600" b="1" cap="none" spc="0" dirty="0">
                <a:ln w="22225">
                  <a:solidFill>
                    <a:schemeClr val="accent2"/>
                  </a:solidFill>
                  <a:prstDash val="solid"/>
                </a:ln>
                <a:solidFill>
                  <a:schemeClr val="accent2">
                    <a:lumMod val="40000"/>
                    <a:lumOff val="60000"/>
                  </a:schemeClr>
                </a:solidFill>
                <a:effectLst/>
              </a:rPr>
              <a:t>Hole </a:t>
            </a:r>
          </a:p>
        </p:txBody>
      </p:sp>
      <p:sp>
        <p:nvSpPr>
          <p:cNvPr id="21" name="TextBox 20">
            <a:extLst>
              <a:ext uri="{FF2B5EF4-FFF2-40B4-BE49-F238E27FC236}">
                <a16:creationId xmlns:a16="http://schemas.microsoft.com/office/drawing/2014/main" id="{30020D16-035E-7A93-EDB9-120F005692E8}"/>
              </a:ext>
            </a:extLst>
          </p:cNvPr>
          <p:cNvSpPr txBox="1"/>
          <p:nvPr/>
        </p:nvSpPr>
        <p:spPr>
          <a:xfrm>
            <a:off x="5470639" y="5047269"/>
            <a:ext cx="1345240" cy="523220"/>
          </a:xfrm>
          <a:prstGeom prst="rect">
            <a:avLst/>
          </a:prstGeom>
          <a:noFill/>
        </p:spPr>
        <p:txBody>
          <a:bodyPr wrap="none" rtlCol="0">
            <a:spAutoFit/>
          </a:bodyPr>
          <a:lstStyle/>
          <a:p>
            <a:r>
              <a:rPr lang="en-US" sz="2800" b="1" dirty="0"/>
              <a:t>Choice</a:t>
            </a:r>
          </a:p>
        </p:txBody>
      </p:sp>
      <p:cxnSp>
        <p:nvCxnSpPr>
          <p:cNvPr id="33" name="Straight Arrow Connector 32">
            <a:extLst>
              <a:ext uri="{FF2B5EF4-FFF2-40B4-BE49-F238E27FC236}">
                <a16:creationId xmlns:a16="http://schemas.microsoft.com/office/drawing/2014/main" id="{9954F3BD-6166-46E3-466C-6E5B65451283}"/>
              </a:ext>
            </a:extLst>
          </p:cNvPr>
          <p:cNvCxnSpPr/>
          <p:nvPr/>
        </p:nvCxnSpPr>
        <p:spPr>
          <a:xfrm flipV="1">
            <a:off x="6712514" y="1743570"/>
            <a:ext cx="232753"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718296AC-C048-6CE0-9D55-4031146385A9}"/>
              </a:ext>
            </a:extLst>
          </p:cNvPr>
          <p:cNvCxnSpPr/>
          <p:nvPr/>
        </p:nvCxnSpPr>
        <p:spPr>
          <a:xfrm flipV="1">
            <a:off x="7401767" y="2659708"/>
            <a:ext cx="371885" cy="2066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3BD75AE5-49FF-04B8-B9DE-E07035A85BCF}"/>
              </a:ext>
            </a:extLst>
          </p:cNvPr>
          <p:cNvCxnSpPr/>
          <p:nvPr/>
        </p:nvCxnSpPr>
        <p:spPr>
          <a:xfrm>
            <a:off x="7315659" y="4128547"/>
            <a:ext cx="396903" cy="25288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EED422ED-66B7-754A-27F4-A9050144622B}"/>
              </a:ext>
            </a:extLst>
          </p:cNvPr>
          <p:cNvCxnSpPr/>
          <p:nvPr/>
        </p:nvCxnSpPr>
        <p:spPr>
          <a:xfrm>
            <a:off x="6660416" y="4776289"/>
            <a:ext cx="168474" cy="3552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B04B358A-60CB-14BC-293D-AC66B25AAE0A}"/>
              </a:ext>
            </a:extLst>
          </p:cNvPr>
          <p:cNvCxnSpPr/>
          <p:nvPr/>
        </p:nvCxnSpPr>
        <p:spPr>
          <a:xfrm flipH="1">
            <a:off x="5309778" y="4675046"/>
            <a:ext cx="221803" cy="37222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0BED9056-9941-6FC7-0F38-837C4B3245E3}"/>
              </a:ext>
            </a:extLst>
          </p:cNvPr>
          <p:cNvCxnSpPr/>
          <p:nvPr/>
        </p:nvCxnSpPr>
        <p:spPr>
          <a:xfrm flipH="1">
            <a:off x="4358765" y="3952602"/>
            <a:ext cx="422610" cy="17181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85C352E9-CC44-18AC-1ABA-F26A0842EEE2}"/>
              </a:ext>
            </a:extLst>
          </p:cNvPr>
          <p:cNvCxnSpPr>
            <a:cxnSpLocks/>
          </p:cNvCxnSpPr>
          <p:nvPr/>
        </p:nvCxnSpPr>
        <p:spPr>
          <a:xfrm flipH="1" flipV="1">
            <a:off x="4480742" y="2613375"/>
            <a:ext cx="442950" cy="23940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F83085CE-5E44-F2A8-0670-3D790EC712BC}"/>
              </a:ext>
            </a:extLst>
          </p:cNvPr>
          <p:cNvCxnSpPr/>
          <p:nvPr/>
        </p:nvCxnSpPr>
        <p:spPr>
          <a:xfrm flipH="1" flipV="1">
            <a:off x="5381308" y="1743570"/>
            <a:ext cx="259058"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0D87416C-D175-8399-E9BB-CB75BB002DC6}"/>
              </a:ext>
            </a:extLst>
          </p:cNvPr>
          <p:cNvSpPr txBox="1"/>
          <p:nvPr/>
        </p:nvSpPr>
        <p:spPr>
          <a:xfrm>
            <a:off x="413450" y="211390"/>
            <a:ext cx="3363806" cy="923330"/>
          </a:xfrm>
          <a:prstGeom prst="rect">
            <a:avLst/>
          </a:prstGeom>
          <a:noFill/>
        </p:spPr>
        <p:txBody>
          <a:bodyPr wrap="none" rtlCol="0">
            <a:spAutoFit/>
          </a:bodyPr>
          <a:lstStyle/>
          <a:p>
            <a:r>
              <a:rPr lang="en-US" dirty="0"/>
              <a:t>Mankind created in God’s Image</a:t>
            </a:r>
          </a:p>
          <a:p>
            <a:r>
              <a:rPr lang="en-US" dirty="0"/>
              <a:t>Is also a Trinity like God</a:t>
            </a:r>
          </a:p>
          <a:p>
            <a:r>
              <a:rPr lang="en-US" dirty="0"/>
              <a:t>Spirit, Soul, Body 1 Thes 5:23</a:t>
            </a:r>
          </a:p>
        </p:txBody>
      </p:sp>
      <p:sp>
        <p:nvSpPr>
          <p:cNvPr id="51" name="TextBox 50">
            <a:extLst>
              <a:ext uri="{FF2B5EF4-FFF2-40B4-BE49-F238E27FC236}">
                <a16:creationId xmlns:a16="http://schemas.microsoft.com/office/drawing/2014/main" id="{FEB57674-9E5F-912E-6B22-E95463E26875}"/>
              </a:ext>
            </a:extLst>
          </p:cNvPr>
          <p:cNvSpPr txBox="1"/>
          <p:nvPr/>
        </p:nvSpPr>
        <p:spPr>
          <a:xfrm>
            <a:off x="4952386" y="3445725"/>
            <a:ext cx="2467143" cy="1200329"/>
          </a:xfrm>
          <a:prstGeom prst="rect">
            <a:avLst/>
          </a:prstGeom>
          <a:noFill/>
        </p:spPr>
        <p:txBody>
          <a:bodyPr wrap="square" rtlCol="0">
            <a:spAutoFit/>
          </a:bodyPr>
          <a:lstStyle/>
          <a:p>
            <a:r>
              <a:rPr lang="en-US" dirty="0"/>
              <a:t>Meant to be filled with God’s </a:t>
            </a:r>
            <a:r>
              <a:rPr lang="en-US" b="1" i="1" dirty="0"/>
              <a:t>Holy Spirit</a:t>
            </a:r>
          </a:p>
          <a:p>
            <a:r>
              <a:rPr lang="en-US" dirty="0"/>
              <a:t>‘Christ in You the Hope</a:t>
            </a:r>
          </a:p>
          <a:p>
            <a:r>
              <a:rPr lang="en-US" dirty="0"/>
              <a:t>of Glory’ Col 1:27</a:t>
            </a:r>
          </a:p>
        </p:txBody>
      </p:sp>
      <p:cxnSp>
        <p:nvCxnSpPr>
          <p:cNvPr id="52" name="Straight Arrow Connector 51">
            <a:extLst>
              <a:ext uri="{FF2B5EF4-FFF2-40B4-BE49-F238E27FC236}">
                <a16:creationId xmlns:a16="http://schemas.microsoft.com/office/drawing/2014/main" id="{A60F2483-7E34-F921-6280-A4EE4853333F}"/>
              </a:ext>
            </a:extLst>
          </p:cNvPr>
          <p:cNvCxnSpPr>
            <a:cxnSpLocks/>
          </p:cNvCxnSpPr>
          <p:nvPr/>
        </p:nvCxnSpPr>
        <p:spPr>
          <a:xfrm>
            <a:off x="724368" y="1446126"/>
            <a:ext cx="54173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BBC3F466-B60A-979F-72C5-5E34004D286D}"/>
              </a:ext>
            </a:extLst>
          </p:cNvPr>
          <p:cNvSpPr/>
          <p:nvPr/>
        </p:nvSpPr>
        <p:spPr>
          <a:xfrm>
            <a:off x="532565" y="1337988"/>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58080B9A-482E-A466-E64A-7F4D633014F6}"/>
              </a:ext>
            </a:extLst>
          </p:cNvPr>
          <p:cNvSpPr txBox="1"/>
          <p:nvPr/>
        </p:nvSpPr>
        <p:spPr>
          <a:xfrm>
            <a:off x="405963" y="1529073"/>
            <a:ext cx="1463862" cy="923330"/>
          </a:xfrm>
          <a:prstGeom prst="rect">
            <a:avLst/>
          </a:prstGeom>
          <a:noFill/>
        </p:spPr>
        <p:txBody>
          <a:bodyPr wrap="none" rtlCol="0">
            <a:spAutoFit/>
          </a:bodyPr>
          <a:lstStyle/>
          <a:p>
            <a:r>
              <a:rPr lang="en-US" dirty="0"/>
              <a:t>Spirit</a:t>
            </a:r>
          </a:p>
          <a:p>
            <a:r>
              <a:rPr lang="en-US" dirty="0"/>
              <a:t>Connections</a:t>
            </a:r>
          </a:p>
          <a:p>
            <a:r>
              <a:rPr lang="en-US" dirty="0"/>
              <a:t>with the hole</a:t>
            </a:r>
          </a:p>
        </p:txBody>
      </p:sp>
      <p:sp>
        <p:nvSpPr>
          <p:cNvPr id="56" name="Oval 55">
            <a:extLst>
              <a:ext uri="{FF2B5EF4-FFF2-40B4-BE49-F238E27FC236}">
                <a16:creationId xmlns:a16="http://schemas.microsoft.com/office/drawing/2014/main" id="{7385205B-0847-E739-4AEB-6D45F0F24DD8}"/>
              </a:ext>
            </a:extLst>
          </p:cNvPr>
          <p:cNvSpPr/>
          <p:nvPr/>
        </p:nvSpPr>
        <p:spPr>
          <a:xfrm>
            <a:off x="5587078" y="2105711"/>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B2A845B6-AC10-CFA7-28A7-404BE162687A}"/>
              </a:ext>
            </a:extLst>
          </p:cNvPr>
          <p:cNvSpPr/>
          <p:nvPr/>
        </p:nvSpPr>
        <p:spPr>
          <a:xfrm>
            <a:off x="6562379" y="2126969"/>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A908C9E0-75B4-4B91-B3AB-242ECD2DD992}"/>
              </a:ext>
            </a:extLst>
          </p:cNvPr>
          <p:cNvSpPr/>
          <p:nvPr/>
        </p:nvSpPr>
        <p:spPr>
          <a:xfrm>
            <a:off x="7257308" y="2823303"/>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84185C2-D5DC-7ABC-4B04-75BCD3618C67}"/>
              </a:ext>
            </a:extLst>
          </p:cNvPr>
          <p:cNvSpPr/>
          <p:nvPr/>
        </p:nvSpPr>
        <p:spPr>
          <a:xfrm>
            <a:off x="7158947" y="395679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F26261B6-2982-2098-38B2-F1DF5A7FCEEF}"/>
              </a:ext>
            </a:extLst>
          </p:cNvPr>
          <p:cNvSpPr/>
          <p:nvPr/>
        </p:nvSpPr>
        <p:spPr>
          <a:xfrm>
            <a:off x="6511336" y="4591948"/>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A6A016EF-CD28-6C93-FF2A-764905DA7870}"/>
              </a:ext>
            </a:extLst>
          </p:cNvPr>
          <p:cNvSpPr/>
          <p:nvPr/>
        </p:nvSpPr>
        <p:spPr>
          <a:xfrm>
            <a:off x="5468084" y="4516612"/>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CD5920C-FD37-8245-62F3-BBA55AB42A47}"/>
              </a:ext>
            </a:extLst>
          </p:cNvPr>
          <p:cNvSpPr/>
          <p:nvPr/>
        </p:nvSpPr>
        <p:spPr>
          <a:xfrm>
            <a:off x="4785549" y="382487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9A0C1B9-A9F2-7504-B499-585C7BEDEDCC}"/>
              </a:ext>
            </a:extLst>
          </p:cNvPr>
          <p:cNvSpPr/>
          <p:nvPr/>
        </p:nvSpPr>
        <p:spPr>
          <a:xfrm>
            <a:off x="4909137" y="2788356"/>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8033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BCAA40F-0552-93DD-DB54-26CDB4BF2371}"/>
              </a:ext>
            </a:extLst>
          </p:cNvPr>
          <p:cNvSpPr/>
          <p:nvPr/>
        </p:nvSpPr>
        <p:spPr>
          <a:xfrm>
            <a:off x="2558980" y="90435"/>
            <a:ext cx="7074040" cy="6677130"/>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F786747F-7CEB-9375-D07C-4C2591BBE2F3}"/>
              </a:ext>
            </a:extLst>
          </p:cNvPr>
          <p:cNvSpPr/>
          <p:nvPr/>
        </p:nvSpPr>
        <p:spPr>
          <a:xfrm>
            <a:off x="3186164" y="686637"/>
            <a:ext cx="5819671" cy="5484725"/>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E8E430A-2702-8883-ACED-6AC67270D1FD}"/>
              </a:ext>
            </a:extLst>
          </p:cNvPr>
          <p:cNvSpPr/>
          <p:nvPr/>
        </p:nvSpPr>
        <p:spPr>
          <a:xfrm>
            <a:off x="5479484" y="40192"/>
            <a:ext cx="1233030"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Body</a:t>
            </a:r>
          </a:p>
        </p:txBody>
      </p:sp>
      <p:sp>
        <p:nvSpPr>
          <p:cNvPr id="7" name="Rectangle 6">
            <a:extLst>
              <a:ext uri="{FF2B5EF4-FFF2-40B4-BE49-F238E27FC236}">
                <a16:creationId xmlns:a16="http://schemas.microsoft.com/office/drawing/2014/main" id="{6FB1D827-1B53-FA79-30AD-56D15685419A}"/>
              </a:ext>
            </a:extLst>
          </p:cNvPr>
          <p:cNvSpPr/>
          <p:nvPr/>
        </p:nvSpPr>
        <p:spPr>
          <a:xfrm>
            <a:off x="5531581" y="661459"/>
            <a:ext cx="112883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Soul</a:t>
            </a:r>
          </a:p>
        </p:txBody>
      </p:sp>
      <p:sp>
        <p:nvSpPr>
          <p:cNvPr id="8" name="Oval 7">
            <a:extLst>
              <a:ext uri="{FF2B5EF4-FFF2-40B4-BE49-F238E27FC236}">
                <a16:creationId xmlns:a16="http://schemas.microsoft.com/office/drawing/2014/main" id="{1798E930-8F02-3F45-C544-87A40662BBBB}"/>
              </a:ext>
            </a:extLst>
          </p:cNvPr>
          <p:cNvSpPr/>
          <p:nvPr/>
        </p:nvSpPr>
        <p:spPr>
          <a:xfrm>
            <a:off x="3771062" y="1251019"/>
            <a:ext cx="4649876" cy="4355961"/>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BBDF147-0A8C-AE26-0FD1-0B8A72C7DA3F}"/>
              </a:ext>
            </a:extLst>
          </p:cNvPr>
          <p:cNvSpPr/>
          <p:nvPr/>
        </p:nvSpPr>
        <p:spPr>
          <a:xfrm>
            <a:off x="5440210" y="1225841"/>
            <a:ext cx="1311578"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Spirit</a:t>
            </a:r>
          </a:p>
        </p:txBody>
      </p:sp>
      <p:sp>
        <p:nvSpPr>
          <p:cNvPr id="11" name="TextBox 10">
            <a:extLst>
              <a:ext uri="{FF2B5EF4-FFF2-40B4-BE49-F238E27FC236}">
                <a16:creationId xmlns:a16="http://schemas.microsoft.com/office/drawing/2014/main" id="{05ADE3A9-E5CD-9F85-970E-7E5088794059}"/>
              </a:ext>
            </a:extLst>
          </p:cNvPr>
          <p:cNvSpPr txBox="1"/>
          <p:nvPr/>
        </p:nvSpPr>
        <p:spPr>
          <a:xfrm rot="-2940000">
            <a:off x="3644283" y="1550274"/>
            <a:ext cx="994183" cy="523220"/>
          </a:xfrm>
          <a:prstGeom prst="rect">
            <a:avLst/>
          </a:prstGeom>
          <a:noFill/>
        </p:spPr>
        <p:txBody>
          <a:bodyPr wrap="none" rtlCol="0">
            <a:spAutoFit/>
          </a:bodyPr>
          <a:lstStyle/>
          <a:p>
            <a:r>
              <a:rPr lang="en-US" sz="2800" b="1" dirty="0"/>
              <a:t>Mind</a:t>
            </a:r>
          </a:p>
        </p:txBody>
      </p:sp>
      <p:sp>
        <p:nvSpPr>
          <p:cNvPr id="12" name="TextBox 11">
            <a:extLst>
              <a:ext uri="{FF2B5EF4-FFF2-40B4-BE49-F238E27FC236}">
                <a16:creationId xmlns:a16="http://schemas.microsoft.com/office/drawing/2014/main" id="{F1D20B63-4E8A-7CEA-F29D-7A0AFE5DAA21}"/>
              </a:ext>
            </a:extLst>
          </p:cNvPr>
          <p:cNvSpPr txBox="1"/>
          <p:nvPr/>
        </p:nvSpPr>
        <p:spPr>
          <a:xfrm>
            <a:off x="5680659" y="5606980"/>
            <a:ext cx="830677" cy="523220"/>
          </a:xfrm>
          <a:prstGeom prst="rect">
            <a:avLst/>
          </a:prstGeom>
          <a:noFill/>
        </p:spPr>
        <p:txBody>
          <a:bodyPr wrap="none" rtlCol="0">
            <a:spAutoFit/>
          </a:bodyPr>
          <a:lstStyle/>
          <a:p>
            <a:r>
              <a:rPr lang="en-US" sz="2800" b="1" dirty="0"/>
              <a:t>Will</a:t>
            </a:r>
          </a:p>
        </p:txBody>
      </p:sp>
      <p:sp>
        <p:nvSpPr>
          <p:cNvPr id="13" name="TextBox 12">
            <a:extLst>
              <a:ext uri="{FF2B5EF4-FFF2-40B4-BE49-F238E27FC236}">
                <a16:creationId xmlns:a16="http://schemas.microsoft.com/office/drawing/2014/main" id="{C38F3AE5-AA4C-2C7A-686B-3F1CBC419C15}"/>
              </a:ext>
            </a:extLst>
          </p:cNvPr>
          <p:cNvSpPr txBox="1"/>
          <p:nvPr/>
        </p:nvSpPr>
        <p:spPr>
          <a:xfrm rot="3000000">
            <a:off x="7291759" y="1702671"/>
            <a:ext cx="1737976" cy="523220"/>
          </a:xfrm>
          <a:prstGeom prst="rect">
            <a:avLst/>
          </a:prstGeom>
          <a:noFill/>
        </p:spPr>
        <p:txBody>
          <a:bodyPr wrap="none" rtlCol="0">
            <a:spAutoFit/>
          </a:bodyPr>
          <a:lstStyle/>
          <a:p>
            <a:r>
              <a:rPr lang="en-US" sz="2800" b="1" dirty="0"/>
              <a:t>Emotions</a:t>
            </a:r>
          </a:p>
        </p:txBody>
      </p:sp>
      <p:sp>
        <p:nvSpPr>
          <p:cNvPr id="14" name="TextBox 13">
            <a:extLst>
              <a:ext uri="{FF2B5EF4-FFF2-40B4-BE49-F238E27FC236}">
                <a16:creationId xmlns:a16="http://schemas.microsoft.com/office/drawing/2014/main" id="{9794E02B-08D0-D22E-1EA1-84345888FAA0}"/>
              </a:ext>
            </a:extLst>
          </p:cNvPr>
          <p:cNvSpPr txBox="1"/>
          <p:nvPr/>
        </p:nvSpPr>
        <p:spPr>
          <a:xfrm rot="-2940000">
            <a:off x="3102574" y="1199607"/>
            <a:ext cx="1133644" cy="523220"/>
          </a:xfrm>
          <a:prstGeom prst="rect">
            <a:avLst/>
          </a:prstGeom>
          <a:noFill/>
        </p:spPr>
        <p:txBody>
          <a:bodyPr wrap="none" rtlCol="0">
            <a:spAutoFit/>
          </a:bodyPr>
          <a:lstStyle/>
          <a:p>
            <a:r>
              <a:rPr lang="en-US" sz="2800" b="1" dirty="0"/>
              <a:t>Blood</a:t>
            </a:r>
          </a:p>
        </p:txBody>
      </p:sp>
      <p:sp>
        <p:nvSpPr>
          <p:cNvPr id="15" name="TextBox 14">
            <a:extLst>
              <a:ext uri="{FF2B5EF4-FFF2-40B4-BE49-F238E27FC236}">
                <a16:creationId xmlns:a16="http://schemas.microsoft.com/office/drawing/2014/main" id="{7F2F6DD3-A873-4F2B-80F1-D4A8470038FC}"/>
              </a:ext>
            </a:extLst>
          </p:cNvPr>
          <p:cNvSpPr txBox="1"/>
          <p:nvPr/>
        </p:nvSpPr>
        <p:spPr>
          <a:xfrm rot="3000000">
            <a:off x="8049732" y="1258755"/>
            <a:ext cx="1021433" cy="523220"/>
          </a:xfrm>
          <a:prstGeom prst="rect">
            <a:avLst/>
          </a:prstGeom>
          <a:noFill/>
        </p:spPr>
        <p:txBody>
          <a:bodyPr wrap="none" rtlCol="0">
            <a:spAutoFit/>
          </a:bodyPr>
          <a:lstStyle/>
          <a:p>
            <a:r>
              <a:rPr lang="en-US" sz="2800" b="1" dirty="0"/>
              <a:t>Bone</a:t>
            </a:r>
          </a:p>
        </p:txBody>
      </p:sp>
      <p:sp>
        <p:nvSpPr>
          <p:cNvPr id="16" name="TextBox 15">
            <a:extLst>
              <a:ext uri="{FF2B5EF4-FFF2-40B4-BE49-F238E27FC236}">
                <a16:creationId xmlns:a16="http://schemas.microsoft.com/office/drawing/2014/main" id="{4F07DE4D-B9E2-0381-5C9E-69DA43C2CA2F}"/>
              </a:ext>
            </a:extLst>
          </p:cNvPr>
          <p:cNvSpPr txBox="1"/>
          <p:nvPr/>
        </p:nvSpPr>
        <p:spPr>
          <a:xfrm>
            <a:off x="5531581" y="6162990"/>
            <a:ext cx="1242648" cy="523220"/>
          </a:xfrm>
          <a:prstGeom prst="rect">
            <a:avLst/>
          </a:prstGeom>
          <a:noFill/>
        </p:spPr>
        <p:txBody>
          <a:bodyPr wrap="none" rtlCol="0">
            <a:spAutoFit/>
          </a:bodyPr>
          <a:lstStyle/>
          <a:p>
            <a:r>
              <a:rPr lang="en-US" sz="2800" b="1" dirty="0"/>
              <a:t>Tissue</a:t>
            </a:r>
          </a:p>
        </p:txBody>
      </p:sp>
      <p:sp>
        <p:nvSpPr>
          <p:cNvPr id="17" name="Oval 16">
            <a:extLst>
              <a:ext uri="{FF2B5EF4-FFF2-40B4-BE49-F238E27FC236}">
                <a16:creationId xmlns:a16="http://schemas.microsoft.com/office/drawing/2014/main" id="{6A68B976-DA94-E436-3A8F-56579887E31A}"/>
              </a:ext>
            </a:extLst>
          </p:cNvPr>
          <p:cNvSpPr/>
          <p:nvPr/>
        </p:nvSpPr>
        <p:spPr>
          <a:xfrm>
            <a:off x="4512705" y="1774370"/>
            <a:ext cx="3261109" cy="3309258"/>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E35C194-5781-57B1-91D7-D2633F346F40}"/>
              </a:ext>
            </a:extLst>
          </p:cNvPr>
          <p:cNvSpPr txBox="1"/>
          <p:nvPr/>
        </p:nvSpPr>
        <p:spPr>
          <a:xfrm rot="3000000">
            <a:off x="7079319" y="2003198"/>
            <a:ext cx="1106393" cy="523220"/>
          </a:xfrm>
          <a:prstGeom prst="rect">
            <a:avLst/>
          </a:prstGeom>
          <a:noFill/>
        </p:spPr>
        <p:txBody>
          <a:bodyPr wrap="none" rtlCol="0">
            <a:spAutoFit/>
          </a:bodyPr>
          <a:lstStyle/>
          <a:p>
            <a:r>
              <a:rPr lang="en-US" sz="2800" b="1" dirty="0"/>
              <a:t>Heart</a:t>
            </a:r>
          </a:p>
        </p:txBody>
      </p:sp>
      <p:sp>
        <p:nvSpPr>
          <p:cNvPr id="19" name="TextBox 18">
            <a:extLst>
              <a:ext uri="{FF2B5EF4-FFF2-40B4-BE49-F238E27FC236}">
                <a16:creationId xmlns:a16="http://schemas.microsoft.com/office/drawing/2014/main" id="{0ACB5286-D0CE-4088-ABD6-AF3C00766128}"/>
              </a:ext>
            </a:extLst>
          </p:cNvPr>
          <p:cNvSpPr txBox="1"/>
          <p:nvPr/>
        </p:nvSpPr>
        <p:spPr>
          <a:xfrm rot="-2940000">
            <a:off x="3520075" y="1989724"/>
            <a:ext cx="2137124" cy="523220"/>
          </a:xfrm>
          <a:prstGeom prst="rect">
            <a:avLst/>
          </a:prstGeom>
          <a:noFill/>
        </p:spPr>
        <p:txBody>
          <a:bodyPr wrap="none" rtlCol="0">
            <a:spAutoFit/>
          </a:bodyPr>
          <a:lstStyle/>
          <a:p>
            <a:r>
              <a:rPr lang="en-US" sz="2800" b="1" dirty="0"/>
              <a:t>Conscience</a:t>
            </a:r>
          </a:p>
        </p:txBody>
      </p:sp>
      <p:sp>
        <p:nvSpPr>
          <p:cNvPr id="20" name="Rectangle 19">
            <a:extLst>
              <a:ext uri="{FF2B5EF4-FFF2-40B4-BE49-F238E27FC236}">
                <a16:creationId xmlns:a16="http://schemas.microsoft.com/office/drawing/2014/main" id="{E7C3AAFF-DBE6-CF4D-D845-44A52A1E0401}"/>
              </a:ext>
            </a:extLst>
          </p:cNvPr>
          <p:cNvSpPr/>
          <p:nvPr/>
        </p:nvSpPr>
        <p:spPr>
          <a:xfrm>
            <a:off x="5468796" y="3173833"/>
            <a:ext cx="145129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Death</a:t>
            </a:r>
          </a:p>
        </p:txBody>
      </p:sp>
      <p:sp>
        <p:nvSpPr>
          <p:cNvPr id="21" name="TextBox 20">
            <a:extLst>
              <a:ext uri="{FF2B5EF4-FFF2-40B4-BE49-F238E27FC236}">
                <a16:creationId xmlns:a16="http://schemas.microsoft.com/office/drawing/2014/main" id="{30020D16-035E-7A93-EDB9-120F005692E8}"/>
              </a:ext>
            </a:extLst>
          </p:cNvPr>
          <p:cNvSpPr txBox="1"/>
          <p:nvPr/>
        </p:nvSpPr>
        <p:spPr>
          <a:xfrm>
            <a:off x="5470639" y="5047269"/>
            <a:ext cx="1345240" cy="523220"/>
          </a:xfrm>
          <a:prstGeom prst="rect">
            <a:avLst/>
          </a:prstGeom>
          <a:noFill/>
        </p:spPr>
        <p:txBody>
          <a:bodyPr wrap="none" rtlCol="0">
            <a:spAutoFit/>
          </a:bodyPr>
          <a:lstStyle/>
          <a:p>
            <a:r>
              <a:rPr lang="en-US" sz="2800" b="1" dirty="0"/>
              <a:t>Choice</a:t>
            </a:r>
          </a:p>
        </p:txBody>
      </p:sp>
      <p:cxnSp>
        <p:nvCxnSpPr>
          <p:cNvPr id="33" name="Straight Arrow Connector 32">
            <a:extLst>
              <a:ext uri="{FF2B5EF4-FFF2-40B4-BE49-F238E27FC236}">
                <a16:creationId xmlns:a16="http://schemas.microsoft.com/office/drawing/2014/main" id="{9954F3BD-6166-46E3-466C-6E5B65451283}"/>
              </a:ext>
            </a:extLst>
          </p:cNvPr>
          <p:cNvCxnSpPr/>
          <p:nvPr/>
        </p:nvCxnSpPr>
        <p:spPr>
          <a:xfrm flipV="1">
            <a:off x="6712514" y="1743570"/>
            <a:ext cx="232753"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718296AC-C048-6CE0-9D55-4031146385A9}"/>
              </a:ext>
            </a:extLst>
          </p:cNvPr>
          <p:cNvCxnSpPr/>
          <p:nvPr/>
        </p:nvCxnSpPr>
        <p:spPr>
          <a:xfrm flipV="1">
            <a:off x="7401767" y="2659708"/>
            <a:ext cx="371885" cy="2066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3BD75AE5-49FF-04B8-B9DE-E07035A85BCF}"/>
              </a:ext>
            </a:extLst>
          </p:cNvPr>
          <p:cNvCxnSpPr/>
          <p:nvPr/>
        </p:nvCxnSpPr>
        <p:spPr>
          <a:xfrm>
            <a:off x="7315659" y="4128547"/>
            <a:ext cx="396903" cy="25288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EED422ED-66B7-754A-27F4-A9050144622B}"/>
              </a:ext>
            </a:extLst>
          </p:cNvPr>
          <p:cNvCxnSpPr/>
          <p:nvPr/>
        </p:nvCxnSpPr>
        <p:spPr>
          <a:xfrm>
            <a:off x="6660416" y="4776289"/>
            <a:ext cx="168474" cy="3552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B04B358A-60CB-14BC-293D-AC66B25AAE0A}"/>
              </a:ext>
            </a:extLst>
          </p:cNvPr>
          <p:cNvCxnSpPr/>
          <p:nvPr/>
        </p:nvCxnSpPr>
        <p:spPr>
          <a:xfrm flipH="1">
            <a:off x="5309778" y="4675046"/>
            <a:ext cx="221803" cy="37222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0BED9056-9941-6FC7-0F38-837C4B3245E3}"/>
              </a:ext>
            </a:extLst>
          </p:cNvPr>
          <p:cNvCxnSpPr/>
          <p:nvPr/>
        </p:nvCxnSpPr>
        <p:spPr>
          <a:xfrm flipH="1">
            <a:off x="4358765" y="3952602"/>
            <a:ext cx="422610" cy="17181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85C352E9-CC44-18AC-1ABA-F26A0842EEE2}"/>
              </a:ext>
            </a:extLst>
          </p:cNvPr>
          <p:cNvCxnSpPr>
            <a:cxnSpLocks/>
          </p:cNvCxnSpPr>
          <p:nvPr/>
        </p:nvCxnSpPr>
        <p:spPr>
          <a:xfrm flipH="1" flipV="1">
            <a:off x="4480742" y="2613375"/>
            <a:ext cx="442950" cy="23940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F83085CE-5E44-F2A8-0670-3D790EC712BC}"/>
              </a:ext>
            </a:extLst>
          </p:cNvPr>
          <p:cNvCxnSpPr/>
          <p:nvPr/>
        </p:nvCxnSpPr>
        <p:spPr>
          <a:xfrm flipH="1" flipV="1">
            <a:off x="5381308" y="1743570"/>
            <a:ext cx="259058"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0D87416C-D175-8399-E9BB-CB75BB002DC6}"/>
              </a:ext>
            </a:extLst>
          </p:cNvPr>
          <p:cNvSpPr txBox="1"/>
          <p:nvPr/>
        </p:nvSpPr>
        <p:spPr>
          <a:xfrm>
            <a:off x="413450" y="211390"/>
            <a:ext cx="3363806" cy="646331"/>
          </a:xfrm>
          <a:prstGeom prst="rect">
            <a:avLst/>
          </a:prstGeom>
          <a:noFill/>
        </p:spPr>
        <p:txBody>
          <a:bodyPr wrap="none" rtlCol="0">
            <a:spAutoFit/>
          </a:bodyPr>
          <a:lstStyle/>
          <a:p>
            <a:r>
              <a:rPr lang="en-US" dirty="0"/>
              <a:t>Mankind created in God’s Image</a:t>
            </a:r>
          </a:p>
          <a:p>
            <a:r>
              <a:rPr lang="en-US" u="sng" dirty="0"/>
              <a:t>Without God’s Spirit </a:t>
            </a:r>
            <a:r>
              <a:rPr lang="en-US" dirty="0"/>
              <a:t>- Dead</a:t>
            </a:r>
          </a:p>
        </p:txBody>
      </p:sp>
      <p:cxnSp>
        <p:nvCxnSpPr>
          <p:cNvPr id="52" name="Straight Arrow Connector 51">
            <a:extLst>
              <a:ext uri="{FF2B5EF4-FFF2-40B4-BE49-F238E27FC236}">
                <a16:creationId xmlns:a16="http://schemas.microsoft.com/office/drawing/2014/main" id="{A60F2483-7E34-F921-6280-A4EE4853333F}"/>
              </a:ext>
            </a:extLst>
          </p:cNvPr>
          <p:cNvCxnSpPr>
            <a:cxnSpLocks/>
          </p:cNvCxnSpPr>
          <p:nvPr/>
        </p:nvCxnSpPr>
        <p:spPr>
          <a:xfrm>
            <a:off x="724368" y="1174822"/>
            <a:ext cx="54173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BBC3F466-B60A-979F-72C5-5E34004D286D}"/>
              </a:ext>
            </a:extLst>
          </p:cNvPr>
          <p:cNvSpPr/>
          <p:nvPr/>
        </p:nvSpPr>
        <p:spPr>
          <a:xfrm>
            <a:off x="532565" y="1076735"/>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58080B9A-482E-A466-E64A-7F4D633014F6}"/>
              </a:ext>
            </a:extLst>
          </p:cNvPr>
          <p:cNvSpPr txBox="1"/>
          <p:nvPr/>
        </p:nvSpPr>
        <p:spPr>
          <a:xfrm>
            <a:off x="405963" y="1348209"/>
            <a:ext cx="1463862" cy="923330"/>
          </a:xfrm>
          <a:prstGeom prst="rect">
            <a:avLst/>
          </a:prstGeom>
          <a:noFill/>
        </p:spPr>
        <p:txBody>
          <a:bodyPr wrap="none" rtlCol="0">
            <a:spAutoFit/>
          </a:bodyPr>
          <a:lstStyle/>
          <a:p>
            <a:r>
              <a:rPr lang="en-US" dirty="0"/>
              <a:t>Spirit</a:t>
            </a:r>
          </a:p>
          <a:p>
            <a:r>
              <a:rPr lang="en-US" dirty="0"/>
              <a:t>Connections</a:t>
            </a:r>
          </a:p>
          <a:p>
            <a:r>
              <a:rPr lang="en-US" dirty="0"/>
              <a:t>with the hole</a:t>
            </a:r>
          </a:p>
        </p:txBody>
      </p:sp>
      <p:sp>
        <p:nvSpPr>
          <p:cNvPr id="56" name="Oval 55">
            <a:extLst>
              <a:ext uri="{FF2B5EF4-FFF2-40B4-BE49-F238E27FC236}">
                <a16:creationId xmlns:a16="http://schemas.microsoft.com/office/drawing/2014/main" id="{7385205B-0847-E739-4AEB-6D45F0F24DD8}"/>
              </a:ext>
            </a:extLst>
          </p:cNvPr>
          <p:cNvSpPr/>
          <p:nvPr/>
        </p:nvSpPr>
        <p:spPr>
          <a:xfrm>
            <a:off x="5587078" y="2105711"/>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B2A845B6-AC10-CFA7-28A7-404BE162687A}"/>
              </a:ext>
            </a:extLst>
          </p:cNvPr>
          <p:cNvSpPr/>
          <p:nvPr/>
        </p:nvSpPr>
        <p:spPr>
          <a:xfrm>
            <a:off x="6562379" y="2126969"/>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A908C9E0-75B4-4B91-B3AB-242ECD2DD992}"/>
              </a:ext>
            </a:extLst>
          </p:cNvPr>
          <p:cNvSpPr/>
          <p:nvPr/>
        </p:nvSpPr>
        <p:spPr>
          <a:xfrm>
            <a:off x="7257308" y="2823303"/>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84185C2-D5DC-7ABC-4B04-75BCD3618C67}"/>
              </a:ext>
            </a:extLst>
          </p:cNvPr>
          <p:cNvSpPr/>
          <p:nvPr/>
        </p:nvSpPr>
        <p:spPr>
          <a:xfrm>
            <a:off x="7158947" y="395679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F26261B6-2982-2098-38B2-F1DF5A7FCEEF}"/>
              </a:ext>
            </a:extLst>
          </p:cNvPr>
          <p:cNvSpPr/>
          <p:nvPr/>
        </p:nvSpPr>
        <p:spPr>
          <a:xfrm>
            <a:off x="6511336" y="4591948"/>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A6A016EF-CD28-6C93-FF2A-764905DA7870}"/>
              </a:ext>
            </a:extLst>
          </p:cNvPr>
          <p:cNvSpPr/>
          <p:nvPr/>
        </p:nvSpPr>
        <p:spPr>
          <a:xfrm>
            <a:off x="5468084" y="4516612"/>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CD5920C-FD37-8245-62F3-BBA55AB42A47}"/>
              </a:ext>
            </a:extLst>
          </p:cNvPr>
          <p:cNvSpPr/>
          <p:nvPr/>
        </p:nvSpPr>
        <p:spPr>
          <a:xfrm>
            <a:off x="4785549" y="382487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9A0C1B9-A9F2-7504-B499-585C7BEDEDCC}"/>
              </a:ext>
            </a:extLst>
          </p:cNvPr>
          <p:cNvSpPr/>
          <p:nvPr/>
        </p:nvSpPr>
        <p:spPr>
          <a:xfrm>
            <a:off x="4909137" y="2788356"/>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4E750D5-F7F9-2952-858C-D13696442414}"/>
              </a:ext>
            </a:extLst>
          </p:cNvPr>
          <p:cNvSpPr txBox="1"/>
          <p:nvPr/>
        </p:nvSpPr>
        <p:spPr>
          <a:xfrm>
            <a:off x="116027" y="2321528"/>
            <a:ext cx="3260893" cy="3970318"/>
          </a:xfrm>
          <a:prstGeom prst="rect">
            <a:avLst/>
          </a:prstGeom>
          <a:noFill/>
        </p:spPr>
        <p:txBody>
          <a:bodyPr wrap="none" rtlCol="0">
            <a:spAutoFit/>
          </a:bodyPr>
          <a:lstStyle/>
          <a:p>
            <a:r>
              <a:rPr lang="en-US" b="1" dirty="0"/>
              <a:t>Works of the Flesh</a:t>
            </a:r>
          </a:p>
          <a:p>
            <a:r>
              <a:rPr lang="en-US" b="1" dirty="0"/>
              <a:t>Trying to fill the Hole</a:t>
            </a:r>
          </a:p>
          <a:p>
            <a:r>
              <a:rPr lang="en-US" dirty="0"/>
              <a:t>Gal 5:19-21 NKJV</a:t>
            </a:r>
          </a:p>
          <a:p>
            <a:pPr marL="285750" indent="-285750">
              <a:buFont typeface="Arial" panose="020B0604020202020204" pitchFamily="34" charset="0"/>
              <a:buChar char="•"/>
            </a:pPr>
            <a:r>
              <a:rPr lang="en-US" dirty="0"/>
              <a:t>adultery, fornication</a:t>
            </a:r>
          </a:p>
          <a:p>
            <a:pPr marL="285750" indent="-285750">
              <a:buFont typeface="Arial" panose="020B0604020202020204" pitchFamily="34" charset="0"/>
              <a:buChar char="•"/>
            </a:pPr>
            <a:r>
              <a:rPr lang="en-US" dirty="0"/>
              <a:t>uncleanness</a:t>
            </a:r>
          </a:p>
          <a:p>
            <a:pPr marL="285750" indent="-285750">
              <a:buFont typeface="Arial" panose="020B0604020202020204" pitchFamily="34" charset="0"/>
              <a:buChar char="•"/>
            </a:pPr>
            <a:r>
              <a:rPr lang="en-US" dirty="0"/>
              <a:t>lewdness</a:t>
            </a:r>
          </a:p>
          <a:p>
            <a:pPr marL="285750" indent="-285750">
              <a:buFont typeface="Arial" panose="020B0604020202020204" pitchFamily="34" charset="0"/>
              <a:buChar char="•"/>
            </a:pPr>
            <a:r>
              <a:rPr lang="en-US" dirty="0"/>
              <a:t>idolatry, sorcery</a:t>
            </a:r>
          </a:p>
          <a:p>
            <a:pPr marL="285750" indent="-285750">
              <a:buFont typeface="Arial" panose="020B0604020202020204" pitchFamily="34" charset="0"/>
              <a:buChar char="•"/>
            </a:pPr>
            <a:r>
              <a:rPr lang="en-US" dirty="0"/>
              <a:t>hatred, contentions</a:t>
            </a:r>
          </a:p>
          <a:p>
            <a:pPr marL="285750" indent="-285750">
              <a:buFont typeface="Arial" panose="020B0604020202020204" pitchFamily="34" charset="0"/>
              <a:buChar char="•"/>
            </a:pPr>
            <a:r>
              <a:rPr lang="en-US" dirty="0"/>
              <a:t>jealousies</a:t>
            </a:r>
          </a:p>
          <a:p>
            <a:pPr marL="285750" indent="-285750">
              <a:buFont typeface="Arial" panose="020B0604020202020204" pitchFamily="34" charset="0"/>
              <a:buChar char="•"/>
            </a:pPr>
            <a:r>
              <a:rPr lang="en-US" dirty="0"/>
              <a:t>outbursts of wrath</a:t>
            </a:r>
          </a:p>
          <a:p>
            <a:pPr marL="285750" indent="-285750">
              <a:buFont typeface="Arial" panose="020B0604020202020204" pitchFamily="34" charset="0"/>
              <a:buChar char="•"/>
            </a:pPr>
            <a:r>
              <a:rPr lang="en-US" dirty="0"/>
              <a:t>selfish ambitions</a:t>
            </a:r>
          </a:p>
          <a:p>
            <a:pPr marL="285750" indent="-285750">
              <a:buFont typeface="Arial" panose="020B0604020202020204" pitchFamily="34" charset="0"/>
              <a:buChar char="•"/>
            </a:pPr>
            <a:r>
              <a:rPr lang="en-US" dirty="0"/>
              <a:t>dissensions, heresies</a:t>
            </a:r>
          </a:p>
          <a:p>
            <a:pPr marL="285750" indent="-285750">
              <a:buFont typeface="Arial" panose="020B0604020202020204" pitchFamily="34" charset="0"/>
              <a:buChar char="•"/>
            </a:pPr>
            <a:r>
              <a:rPr lang="en-US" dirty="0"/>
              <a:t>envy, murders, drunkenness</a:t>
            </a:r>
          </a:p>
          <a:p>
            <a:pPr marL="285750" indent="-285750">
              <a:buFont typeface="Arial" panose="020B0604020202020204" pitchFamily="34" charset="0"/>
              <a:buChar char="•"/>
            </a:pPr>
            <a:r>
              <a:rPr lang="en-US" dirty="0"/>
              <a:t>revelries, and the like</a:t>
            </a:r>
          </a:p>
        </p:txBody>
      </p:sp>
      <p:sp>
        <p:nvSpPr>
          <p:cNvPr id="5" name="TextBox 4">
            <a:extLst>
              <a:ext uri="{FF2B5EF4-FFF2-40B4-BE49-F238E27FC236}">
                <a16:creationId xmlns:a16="http://schemas.microsoft.com/office/drawing/2014/main" id="{710BBE38-43CC-D6F9-4C74-26312D279FE3}"/>
              </a:ext>
            </a:extLst>
          </p:cNvPr>
          <p:cNvSpPr txBox="1"/>
          <p:nvPr/>
        </p:nvSpPr>
        <p:spPr>
          <a:xfrm>
            <a:off x="5461728" y="2219743"/>
            <a:ext cx="1557286" cy="646331"/>
          </a:xfrm>
          <a:prstGeom prst="rect">
            <a:avLst/>
          </a:prstGeom>
          <a:noFill/>
        </p:spPr>
        <p:txBody>
          <a:bodyPr wrap="none" rtlCol="0">
            <a:spAutoFit/>
          </a:bodyPr>
          <a:lstStyle/>
          <a:p>
            <a:r>
              <a:rPr lang="en-US" dirty="0"/>
              <a:t>Sin, Trespass</a:t>
            </a:r>
          </a:p>
          <a:p>
            <a:r>
              <a:rPr lang="en-US" dirty="0"/>
              <a:t>Transgression</a:t>
            </a:r>
          </a:p>
        </p:txBody>
      </p:sp>
      <p:sp>
        <p:nvSpPr>
          <p:cNvPr id="10" name="TextBox 9">
            <a:extLst>
              <a:ext uri="{FF2B5EF4-FFF2-40B4-BE49-F238E27FC236}">
                <a16:creationId xmlns:a16="http://schemas.microsoft.com/office/drawing/2014/main" id="{6C03B757-2F8E-3B8E-58A5-90E7E0F94BF2}"/>
              </a:ext>
            </a:extLst>
          </p:cNvPr>
          <p:cNvSpPr txBox="1"/>
          <p:nvPr/>
        </p:nvSpPr>
        <p:spPr>
          <a:xfrm>
            <a:off x="4679158" y="2748135"/>
            <a:ext cx="3030574" cy="646331"/>
          </a:xfrm>
          <a:prstGeom prst="rect">
            <a:avLst/>
          </a:prstGeom>
          <a:noFill/>
        </p:spPr>
        <p:txBody>
          <a:bodyPr wrap="none" rtlCol="0">
            <a:spAutoFit/>
          </a:bodyPr>
          <a:lstStyle/>
          <a:p>
            <a:pPr algn="ctr"/>
            <a:r>
              <a:rPr lang="en-US" dirty="0"/>
              <a:t>Sexual Immorality</a:t>
            </a:r>
          </a:p>
          <a:p>
            <a:pPr algn="ctr"/>
            <a:r>
              <a:rPr lang="en-US" dirty="0"/>
              <a:t>Theft, Lying, Idolatry, Sorcery</a:t>
            </a:r>
          </a:p>
        </p:txBody>
      </p:sp>
      <p:sp>
        <p:nvSpPr>
          <p:cNvPr id="22" name="TextBox 21">
            <a:extLst>
              <a:ext uri="{FF2B5EF4-FFF2-40B4-BE49-F238E27FC236}">
                <a16:creationId xmlns:a16="http://schemas.microsoft.com/office/drawing/2014/main" id="{4F0F4CDB-AD0D-9052-98A5-CFDAF5036ED9}"/>
              </a:ext>
            </a:extLst>
          </p:cNvPr>
          <p:cNvSpPr txBox="1"/>
          <p:nvPr/>
        </p:nvSpPr>
        <p:spPr>
          <a:xfrm>
            <a:off x="4984601" y="3665645"/>
            <a:ext cx="2346283" cy="1200329"/>
          </a:xfrm>
          <a:prstGeom prst="rect">
            <a:avLst/>
          </a:prstGeom>
          <a:noFill/>
        </p:spPr>
        <p:txBody>
          <a:bodyPr wrap="none" rtlCol="0">
            <a:spAutoFit/>
          </a:bodyPr>
          <a:lstStyle/>
          <a:p>
            <a:pPr algn="ctr"/>
            <a:r>
              <a:rPr lang="en-US" dirty="0"/>
              <a:t>Hatred Unforgiveness</a:t>
            </a:r>
          </a:p>
          <a:p>
            <a:pPr algn="ctr"/>
            <a:r>
              <a:rPr lang="en-US" dirty="0"/>
              <a:t>Selfishness</a:t>
            </a:r>
          </a:p>
          <a:p>
            <a:pPr algn="ctr"/>
            <a:r>
              <a:rPr lang="en-US" dirty="0"/>
              <a:t>Lust, Greed, Envy</a:t>
            </a:r>
          </a:p>
          <a:p>
            <a:endParaRPr lang="en-US" dirty="0"/>
          </a:p>
        </p:txBody>
      </p:sp>
      <p:sp>
        <p:nvSpPr>
          <p:cNvPr id="25" name="TextBox 24">
            <a:extLst>
              <a:ext uri="{FF2B5EF4-FFF2-40B4-BE49-F238E27FC236}">
                <a16:creationId xmlns:a16="http://schemas.microsoft.com/office/drawing/2014/main" id="{CD066E58-8913-E28F-56D4-AB49C8F8D872}"/>
              </a:ext>
            </a:extLst>
          </p:cNvPr>
          <p:cNvSpPr txBox="1"/>
          <p:nvPr/>
        </p:nvSpPr>
        <p:spPr>
          <a:xfrm>
            <a:off x="8919727" y="5485881"/>
            <a:ext cx="3090672" cy="1200329"/>
          </a:xfrm>
          <a:prstGeom prst="rect">
            <a:avLst/>
          </a:prstGeom>
          <a:noFill/>
        </p:spPr>
        <p:txBody>
          <a:bodyPr wrap="square">
            <a:spAutoFit/>
          </a:bodyPr>
          <a:lstStyle/>
          <a:p>
            <a:r>
              <a:rPr lang="en-US" dirty="0"/>
              <a:t>‘For those who live according to the flesh set their minds on the things of the flesh’ Romans 8:5</a:t>
            </a:r>
          </a:p>
        </p:txBody>
      </p:sp>
      <p:sp>
        <p:nvSpPr>
          <p:cNvPr id="26" name="TextBox 25">
            <a:extLst>
              <a:ext uri="{FF2B5EF4-FFF2-40B4-BE49-F238E27FC236}">
                <a16:creationId xmlns:a16="http://schemas.microsoft.com/office/drawing/2014/main" id="{DE90FD49-3470-C402-8292-5D18E71EA02F}"/>
              </a:ext>
            </a:extLst>
          </p:cNvPr>
          <p:cNvSpPr txBox="1"/>
          <p:nvPr/>
        </p:nvSpPr>
        <p:spPr>
          <a:xfrm>
            <a:off x="9298071" y="117846"/>
            <a:ext cx="2749121" cy="1754326"/>
          </a:xfrm>
          <a:prstGeom prst="rect">
            <a:avLst/>
          </a:prstGeom>
          <a:noFill/>
        </p:spPr>
        <p:txBody>
          <a:bodyPr wrap="square">
            <a:spAutoFit/>
          </a:bodyPr>
          <a:lstStyle/>
          <a:p>
            <a:r>
              <a:rPr lang="en-US" b="1" dirty="0"/>
              <a:t>The Gospel</a:t>
            </a:r>
          </a:p>
          <a:p>
            <a:r>
              <a:rPr lang="en-US" dirty="0"/>
              <a:t>But put on the Lord Jesus Christ, and make no provision for the flesh, to fulfill its lusts. </a:t>
            </a:r>
          </a:p>
          <a:p>
            <a:r>
              <a:rPr lang="en-US" dirty="0"/>
              <a:t>Romans 13:14</a:t>
            </a:r>
          </a:p>
        </p:txBody>
      </p:sp>
      <p:sp>
        <p:nvSpPr>
          <p:cNvPr id="27" name="TextBox 26">
            <a:extLst>
              <a:ext uri="{FF2B5EF4-FFF2-40B4-BE49-F238E27FC236}">
                <a16:creationId xmlns:a16="http://schemas.microsoft.com/office/drawing/2014/main" id="{04FF7AE6-B97E-8E1B-E156-5C389BF411AF}"/>
              </a:ext>
            </a:extLst>
          </p:cNvPr>
          <p:cNvSpPr txBox="1"/>
          <p:nvPr/>
        </p:nvSpPr>
        <p:spPr>
          <a:xfrm>
            <a:off x="5785996" y="1817621"/>
            <a:ext cx="788806" cy="369332"/>
          </a:xfrm>
          <a:prstGeom prst="rect">
            <a:avLst/>
          </a:prstGeom>
          <a:noFill/>
        </p:spPr>
        <p:txBody>
          <a:bodyPr wrap="none" rtlCol="0">
            <a:spAutoFit/>
          </a:bodyPr>
          <a:lstStyle/>
          <a:p>
            <a:r>
              <a:rPr lang="en-US" b="1" u="sng" dirty="0"/>
              <a:t>Satan</a:t>
            </a:r>
          </a:p>
        </p:txBody>
      </p:sp>
      <p:sp>
        <p:nvSpPr>
          <p:cNvPr id="29" name="TextBox 28">
            <a:extLst>
              <a:ext uri="{FF2B5EF4-FFF2-40B4-BE49-F238E27FC236}">
                <a16:creationId xmlns:a16="http://schemas.microsoft.com/office/drawing/2014/main" id="{597DAE1F-F355-5D6D-D93D-5A0D910A6E09}"/>
              </a:ext>
            </a:extLst>
          </p:cNvPr>
          <p:cNvSpPr txBox="1"/>
          <p:nvPr/>
        </p:nvSpPr>
        <p:spPr>
          <a:xfrm>
            <a:off x="9705364" y="2552361"/>
            <a:ext cx="2370609" cy="1754326"/>
          </a:xfrm>
          <a:prstGeom prst="rect">
            <a:avLst/>
          </a:prstGeom>
          <a:noFill/>
        </p:spPr>
        <p:txBody>
          <a:bodyPr wrap="square">
            <a:spAutoFit/>
          </a:bodyPr>
          <a:lstStyle/>
          <a:p>
            <a:r>
              <a:rPr lang="en-US" dirty="0"/>
              <a:t>the prince of the power of the air, the spirit who now works in the sons of disobedience</a:t>
            </a:r>
          </a:p>
          <a:p>
            <a:r>
              <a:rPr lang="en-US" dirty="0"/>
              <a:t>Ephesians 2:2</a:t>
            </a:r>
          </a:p>
        </p:txBody>
      </p:sp>
    </p:spTree>
    <p:extLst>
      <p:ext uri="{BB962C8B-B14F-4D97-AF65-F5344CB8AC3E}">
        <p14:creationId xmlns:p14="http://schemas.microsoft.com/office/powerpoint/2010/main" val="1534834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BCAA40F-0552-93DD-DB54-26CDB4BF2371}"/>
              </a:ext>
            </a:extLst>
          </p:cNvPr>
          <p:cNvSpPr/>
          <p:nvPr/>
        </p:nvSpPr>
        <p:spPr>
          <a:xfrm>
            <a:off x="2558980" y="90435"/>
            <a:ext cx="7074040" cy="6677130"/>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F786747F-7CEB-9375-D07C-4C2591BBE2F3}"/>
              </a:ext>
            </a:extLst>
          </p:cNvPr>
          <p:cNvSpPr/>
          <p:nvPr/>
        </p:nvSpPr>
        <p:spPr>
          <a:xfrm>
            <a:off x="3186164" y="686637"/>
            <a:ext cx="5819671" cy="5484725"/>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E8E430A-2702-8883-ACED-6AC67270D1FD}"/>
              </a:ext>
            </a:extLst>
          </p:cNvPr>
          <p:cNvSpPr/>
          <p:nvPr/>
        </p:nvSpPr>
        <p:spPr>
          <a:xfrm>
            <a:off x="5479484" y="40192"/>
            <a:ext cx="1233030"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Body</a:t>
            </a:r>
          </a:p>
        </p:txBody>
      </p:sp>
      <p:sp>
        <p:nvSpPr>
          <p:cNvPr id="7" name="Rectangle 6">
            <a:extLst>
              <a:ext uri="{FF2B5EF4-FFF2-40B4-BE49-F238E27FC236}">
                <a16:creationId xmlns:a16="http://schemas.microsoft.com/office/drawing/2014/main" id="{6FB1D827-1B53-FA79-30AD-56D15685419A}"/>
              </a:ext>
            </a:extLst>
          </p:cNvPr>
          <p:cNvSpPr/>
          <p:nvPr/>
        </p:nvSpPr>
        <p:spPr>
          <a:xfrm>
            <a:off x="5531581" y="661459"/>
            <a:ext cx="112883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Soul</a:t>
            </a:r>
          </a:p>
        </p:txBody>
      </p:sp>
      <p:sp>
        <p:nvSpPr>
          <p:cNvPr id="8" name="Oval 7">
            <a:extLst>
              <a:ext uri="{FF2B5EF4-FFF2-40B4-BE49-F238E27FC236}">
                <a16:creationId xmlns:a16="http://schemas.microsoft.com/office/drawing/2014/main" id="{1798E930-8F02-3F45-C544-87A40662BBBB}"/>
              </a:ext>
            </a:extLst>
          </p:cNvPr>
          <p:cNvSpPr/>
          <p:nvPr/>
        </p:nvSpPr>
        <p:spPr>
          <a:xfrm>
            <a:off x="3771062" y="1251019"/>
            <a:ext cx="4649876" cy="4355961"/>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BBDF147-0A8C-AE26-0FD1-0B8A72C7DA3F}"/>
              </a:ext>
            </a:extLst>
          </p:cNvPr>
          <p:cNvSpPr/>
          <p:nvPr/>
        </p:nvSpPr>
        <p:spPr>
          <a:xfrm>
            <a:off x="5440210" y="1225841"/>
            <a:ext cx="1311578"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Spirit</a:t>
            </a:r>
          </a:p>
        </p:txBody>
      </p:sp>
      <p:sp>
        <p:nvSpPr>
          <p:cNvPr id="11" name="TextBox 10">
            <a:extLst>
              <a:ext uri="{FF2B5EF4-FFF2-40B4-BE49-F238E27FC236}">
                <a16:creationId xmlns:a16="http://schemas.microsoft.com/office/drawing/2014/main" id="{05ADE3A9-E5CD-9F85-970E-7E5088794059}"/>
              </a:ext>
            </a:extLst>
          </p:cNvPr>
          <p:cNvSpPr txBox="1"/>
          <p:nvPr/>
        </p:nvSpPr>
        <p:spPr>
          <a:xfrm rot="-2940000">
            <a:off x="3644283" y="1550274"/>
            <a:ext cx="994183" cy="523220"/>
          </a:xfrm>
          <a:prstGeom prst="rect">
            <a:avLst/>
          </a:prstGeom>
          <a:noFill/>
        </p:spPr>
        <p:txBody>
          <a:bodyPr wrap="none" rtlCol="0">
            <a:spAutoFit/>
          </a:bodyPr>
          <a:lstStyle/>
          <a:p>
            <a:r>
              <a:rPr lang="en-US" sz="2800" b="1" dirty="0"/>
              <a:t>Mind</a:t>
            </a:r>
          </a:p>
        </p:txBody>
      </p:sp>
      <p:sp>
        <p:nvSpPr>
          <p:cNvPr id="12" name="TextBox 11">
            <a:extLst>
              <a:ext uri="{FF2B5EF4-FFF2-40B4-BE49-F238E27FC236}">
                <a16:creationId xmlns:a16="http://schemas.microsoft.com/office/drawing/2014/main" id="{F1D20B63-4E8A-7CEA-F29D-7A0AFE5DAA21}"/>
              </a:ext>
            </a:extLst>
          </p:cNvPr>
          <p:cNvSpPr txBox="1"/>
          <p:nvPr/>
        </p:nvSpPr>
        <p:spPr>
          <a:xfrm>
            <a:off x="5680659" y="5606980"/>
            <a:ext cx="830677" cy="523220"/>
          </a:xfrm>
          <a:prstGeom prst="rect">
            <a:avLst/>
          </a:prstGeom>
          <a:noFill/>
        </p:spPr>
        <p:txBody>
          <a:bodyPr wrap="none" rtlCol="0">
            <a:spAutoFit/>
          </a:bodyPr>
          <a:lstStyle/>
          <a:p>
            <a:r>
              <a:rPr lang="en-US" sz="2800" b="1" dirty="0"/>
              <a:t>Will</a:t>
            </a:r>
          </a:p>
        </p:txBody>
      </p:sp>
      <p:sp>
        <p:nvSpPr>
          <p:cNvPr id="13" name="TextBox 12">
            <a:extLst>
              <a:ext uri="{FF2B5EF4-FFF2-40B4-BE49-F238E27FC236}">
                <a16:creationId xmlns:a16="http://schemas.microsoft.com/office/drawing/2014/main" id="{C38F3AE5-AA4C-2C7A-686B-3F1CBC419C15}"/>
              </a:ext>
            </a:extLst>
          </p:cNvPr>
          <p:cNvSpPr txBox="1"/>
          <p:nvPr/>
        </p:nvSpPr>
        <p:spPr>
          <a:xfrm rot="3000000">
            <a:off x="7291759" y="1702671"/>
            <a:ext cx="1737976" cy="523220"/>
          </a:xfrm>
          <a:prstGeom prst="rect">
            <a:avLst/>
          </a:prstGeom>
          <a:noFill/>
        </p:spPr>
        <p:txBody>
          <a:bodyPr wrap="none" rtlCol="0">
            <a:spAutoFit/>
          </a:bodyPr>
          <a:lstStyle/>
          <a:p>
            <a:r>
              <a:rPr lang="en-US" sz="2800" b="1" dirty="0"/>
              <a:t>Emotions</a:t>
            </a:r>
          </a:p>
        </p:txBody>
      </p:sp>
      <p:sp>
        <p:nvSpPr>
          <p:cNvPr id="14" name="TextBox 13">
            <a:extLst>
              <a:ext uri="{FF2B5EF4-FFF2-40B4-BE49-F238E27FC236}">
                <a16:creationId xmlns:a16="http://schemas.microsoft.com/office/drawing/2014/main" id="{9794E02B-08D0-D22E-1EA1-84345888FAA0}"/>
              </a:ext>
            </a:extLst>
          </p:cNvPr>
          <p:cNvSpPr txBox="1"/>
          <p:nvPr/>
        </p:nvSpPr>
        <p:spPr>
          <a:xfrm rot="-2940000">
            <a:off x="3102574" y="1199607"/>
            <a:ext cx="1133644" cy="523220"/>
          </a:xfrm>
          <a:prstGeom prst="rect">
            <a:avLst/>
          </a:prstGeom>
          <a:noFill/>
        </p:spPr>
        <p:txBody>
          <a:bodyPr wrap="none" rtlCol="0">
            <a:spAutoFit/>
          </a:bodyPr>
          <a:lstStyle/>
          <a:p>
            <a:r>
              <a:rPr lang="en-US" sz="2800" b="1" dirty="0"/>
              <a:t>Blood</a:t>
            </a:r>
          </a:p>
        </p:txBody>
      </p:sp>
      <p:sp>
        <p:nvSpPr>
          <p:cNvPr id="15" name="TextBox 14">
            <a:extLst>
              <a:ext uri="{FF2B5EF4-FFF2-40B4-BE49-F238E27FC236}">
                <a16:creationId xmlns:a16="http://schemas.microsoft.com/office/drawing/2014/main" id="{7F2F6DD3-A873-4F2B-80F1-D4A8470038FC}"/>
              </a:ext>
            </a:extLst>
          </p:cNvPr>
          <p:cNvSpPr txBox="1"/>
          <p:nvPr/>
        </p:nvSpPr>
        <p:spPr>
          <a:xfrm rot="3000000">
            <a:off x="8049732" y="1258755"/>
            <a:ext cx="1021433" cy="523220"/>
          </a:xfrm>
          <a:prstGeom prst="rect">
            <a:avLst/>
          </a:prstGeom>
          <a:noFill/>
        </p:spPr>
        <p:txBody>
          <a:bodyPr wrap="none" rtlCol="0">
            <a:spAutoFit/>
          </a:bodyPr>
          <a:lstStyle/>
          <a:p>
            <a:r>
              <a:rPr lang="en-US" sz="2800" b="1" dirty="0"/>
              <a:t>Bone</a:t>
            </a:r>
          </a:p>
        </p:txBody>
      </p:sp>
      <p:sp>
        <p:nvSpPr>
          <p:cNvPr id="16" name="TextBox 15">
            <a:extLst>
              <a:ext uri="{FF2B5EF4-FFF2-40B4-BE49-F238E27FC236}">
                <a16:creationId xmlns:a16="http://schemas.microsoft.com/office/drawing/2014/main" id="{4F07DE4D-B9E2-0381-5C9E-69DA43C2CA2F}"/>
              </a:ext>
            </a:extLst>
          </p:cNvPr>
          <p:cNvSpPr txBox="1"/>
          <p:nvPr/>
        </p:nvSpPr>
        <p:spPr>
          <a:xfrm>
            <a:off x="5531581" y="6162990"/>
            <a:ext cx="1242648" cy="523220"/>
          </a:xfrm>
          <a:prstGeom prst="rect">
            <a:avLst/>
          </a:prstGeom>
          <a:noFill/>
        </p:spPr>
        <p:txBody>
          <a:bodyPr wrap="none" rtlCol="0">
            <a:spAutoFit/>
          </a:bodyPr>
          <a:lstStyle/>
          <a:p>
            <a:r>
              <a:rPr lang="en-US" sz="2800" b="1" dirty="0"/>
              <a:t>Tissue</a:t>
            </a:r>
          </a:p>
        </p:txBody>
      </p:sp>
      <p:sp>
        <p:nvSpPr>
          <p:cNvPr id="17" name="Oval 16">
            <a:extLst>
              <a:ext uri="{FF2B5EF4-FFF2-40B4-BE49-F238E27FC236}">
                <a16:creationId xmlns:a16="http://schemas.microsoft.com/office/drawing/2014/main" id="{6A68B976-DA94-E436-3A8F-56579887E31A}"/>
              </a:ext>
            </a:extLst>
          </p:cNvPr>
          <p:cNvSpPr/>
          <p:nvPr/>
        </p:nvSpPr>
        <p:spPr>
          <a:xfrm>
            <a:off x="4512705" y="1774370"/>
            <a:ext cx="3261109" cy="3309258"/>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E35C194-5781-57B1-91D7-D2633F346F40}"/>
              </a:ext>
            </a:extLst>
          </p:cNvPr>
          <p:cNvSpPr txBox="1"/>
          <p:nvPr/>
        </p:nvSpPr>
        <p:spPr>
          <a:xfrm rot="3000000">
            <a:off x="7079319" y="2003198"/>
            <a:ext cx="1106393" cy="523220"/>
          </a:xfrm>
          <a:prstGeom prst="rect">
            <a:avLst/>
          </a:prstGeom>
          <a:noFill/>
        </p:spPr>
        <p:txBody>
          <a:bodyPr wrap="none" rtlCol="0">
            <a:spAutoFit/>
          </a:bodyPr>
          <a:lstStyle/>
          <a:p>
            <a:r>
              <a:rPr lang="en-US" sz="2800" b="1" dirty="0"/>
              <a:t>Heart</a:t>
            </a:r>
          </a:p>
        </p:txBody>
      </p:sp>
      <p:sp>
        <p:nvSpPr>
          <p:cNvPr id="19" name="TextBox 18">
            <a:extLst>
              <a:ext uri="{FF2B5EF4-FFF2-40B4-BE49-F238E27FC236}">
                <a16:creationId xmlns:a16="http://schemas.microsoft.com/office/drawing/2014/main" id="{0ACB5286-D0CE-4088-ABD6-AF3C00766128}"/>
              </a:ext>
            </a:extLst>
          </p:cNvPr>
          <p:cNvSpPr txBox="1"/>
          <p:nvPr/>
        </p:nvSpPr>
        <p:spPr>
          <a:xfrm rot="-2940000">
            <a:off x="3520075" y="1989724"/>
            <a:ext cx="2137124" cy="523220"/>
          </a:xfrm>
          <a:prstGeom prst="rect">
            <a:avLst/>
          </a:prstGeom>
          <a:noFill/>
        </p:spPr>
        <p:txBody>
          <a:bodyPr wrap="none" rtlCol="0">
            <a:spAutoFit/>
          </a:bodyPr>
          <a:lstStyle/>
          <a:p>
            <a:r>
              <a:rPr lang="en-US" sz="2800" b="1" dirty="0"/>
              <a:t>Conscience</a:t>
            </a:r>
          </a:p>
        </p:txBody>
      </p:sp>
      <p:sp>
        <p:nvSpPr>
          <p:cNvPr id="20" name="Rectangle 19">
            <a:extLst>
              <a:ext uri="{FF2B5EF4-FFF2-40B4-BE49-F238E27FC236}">
                <a16:creationId xmlns:a16="http://schemas.microsoft.com/office/drawing/2014/main" id="{E7C3AAFF-DBE6-CF4D-D845-44A52A1E0401}"/>
              </a:ext>
            </a:extLst>
          </p:cNvPr>
          <p:cNvSpPr/>
          <p:nvPr/>
        </p:nvSpPr>
        <p:spPr>
          <a:xfrm>
            <a:off x="5008862" y="3103497"/>
            <a:ext cx="2371162"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Holy Spirit</a:t>
            </a:r>
          </a:p>
        </p:txBody>
      </p:sp>
      <p:sp>
        <p:nvSpPr>
          <p:cNvPr id="21" name="TextBox 20">
            <a:extLst>
              <a:ext uri="{FF2B5EF4-FFF2-40B4-BE49-F238E27FC236}">
                <a16:creationId xmlns:a16="http://schemas.microsoft.com/office/drawing/2014/main" id="{30020D16-035E-7A93-EDB9-120F005692E8}"/>
              </a:ext>
            </a:extLst>
          </p:cNvPr>
          <p:cNvSpPr txBox="1"/>
          <p:nvPr/>
        </p:nvSpPr>
        <p:spPr>
          <a:xfrm>
            <a:off x="5470639" y="5047269"/>
            <a:ext cx="1345240" cy="523220"/>
          </a:xfrm>
          <a:prstGeom prst="rect">
            <a:avLst/>
          </a:prstGeom>
          <a:noFill/>
        </p:spPr>
        <p:txBody>
          <a:bodyPr wrap="none" rtlCol="0">
            <a:spAutoFit/>
          </a:bodyPr>
          <a:lstStyle/>
          <a:p>
            <a:r>
              <a:rPr lang="en-US" sz="2800" b="1" dirty="0"/>
              <a:t>Choice</a:t>
            </a:r>
          </a:p>
        </p:txBody>
      </p:sp>
      <p:cxnSp>
        <p:nvCxnSpPr>
          <p:cNvPr id="33" name="Straight Arrow Connector 32">
            <a:extLst>
              <a:ext uri="{FF2B5EF4-FFF2-40B4-BE49-F238E27FC236}">
                <a16:creationId xmlns:a16="http://schemas.microsoft.com/office/drawing/2014/main" id="{9954F3BD-6166-46E3-466C-6E5B65451283}"/>
              </a:ext>
            </a:extLst>
          </p:cNvPr>
          <p:cNvCxnSpPr/>
          <p:nvPr/>
        </p:nvCxnSpPr>
        <p:spPr>
          <a:xfrm flipV="1">
            <a:off x="6712514" y="1743570"/>
            <a:ext cx="232753"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718296AC-C048-6CE0-9D55-4031146385A9}"/>
              </a:ext>
            </a:extLst>
          </p:cNvPr>
          <p:cNvCxnSpPr/>
          <p:nvPr/>
        </p:nvCxnSpPr>
        <p:spPr>
          <a:xfrm flipV="1">
            <a:off x="7401767" y="2659708"/>
            <a:ext cx="371885" cy="2066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3BD75AE5-49FF-04B8-B9DE-E07035A85BCF}"/>
              </a:ext>
            </a:extLst>
          </p:cNvPr>
          <p:cNvCxnSpPr/>
          <p:nvPr/>
        </p:nvCxnSpPr>
        <p:spPr>
          <a:xfrm>
            <a:off x="7315659" y="4128547"/>
            <a:ext cx="396903" cy="25288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EED422ED-66B7-754A-27F4-A9050144622B}"/>
              </a:ext>
            </a:extLst>
          </p:cNvPr>
          <p:cNvCxnSpPr/>
          <p:nvPr/>
        </p:nvCxnSpPr>
        <p:spPr>
          <a:xfrm>
            <a:off x="6660416" y="4776289"/>
            <a:ext cx="168474" cy="3552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B04B358A-60CB-14BC-293D-AC66B25AAE0A}"/>
              </a:ext>
            </a:extLst>
          </p:cNvPr>
          <p:cNvCxnSpPr/>
          <p:nvPr/>
        </p:nvCxnSpPr>
        <p:spPr>
          <a:xfrm flipH="1">
            <a:off x="5309778" y="4675046"/>
            <a:ext cx="221803" cy="37222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0BED9056-9941-6FC7-0F38-837C4B3245E3}"/>
              </a:ext>
            </a:extLst>
          </p:cNvPr>
          <p:cNvCxnSpPr/>
          <p:nvPr/>
        </p:nvCxnSpPr>
        <p:spPr>
          <a:xfrm flipH="1">
            <a:off x="4358765" y="3952602"/>
            <a:ext cx="422610" cy="17181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85C352E9-CC44-18AC-1ABA-F26A0842EEE2}"/>
              </a:ext>
            </a:extLst>
          </p:cNvPr>
          <p:cNvCxnSpPr>
            <a:cxnSpLocks/>
          </p:cNvCxnSpPr>
          <p:nvPr/>
        </p:nvCxnSpPr>
        <p:spPr>
          <a:xfrm flipH="1" flipV="1">
            <a:off x="4480742" y="2613375"/>
            <a:ext cx="442950" cy="23940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F83085CE-5E44-F2A8-0670-3D790EC712BC}"/>
              </a:ext>
            </a:extLst>
          </p:cNvPr>
          <p:cNvCxnSpPr/>
          <p:nvPr/>
        </p:nvCxnSpPr>
        <p:spPr>
          <a:xfrm flipH="1" flipV="1">
            <a:off x="5381308" y="1743570"/>
            <a:ext cx="259058"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0D87416C-D175-8399-E9BB-CB75BB002DC6}"/>
              </a:ext>
            </a:extLst>
          </p:cNvPr>
          <p:cNvSpPr txBox="1"/>
          <p:nvPr/>
        </p:nvSpPr>
        <p:spPr>
          <a:xfrm>
            <a:off x="413450" y="211390"/>
            <a:ext cx="3363806" cy="646331"/>
          </a:xfrm>
          <a:prstGeom prst="rect">
            <a:avLst/>
          </a:prstGeom>
          <a:noFill/>
        </p:spPr>
        <p:txBody>
          <a:bodyPr wrap="none" rtlCol="0">
            <a:spAutoFit/>
          </a:bodyPr>
          <a:lstStyle/>
          <a:p>
            <a:r>
              <a:rPr lang="en-US" dirty="0"/>
              <a:t>Mankind created in God’s Image</a:t>
            </a:r>
          </a:p>
          <a:p>
            <a:r>
              <a:rPr lang="en-US" dirty="0"/>
              <a:t>And </a:t>
            </a:r>
            <a:r>
              <a:rPr lang="en-US" u="sng" dirty="0"/>
              <a:t>filled with God’s Spirit</a:t>
            </a:r>
          </a:p>
        </p:txBody>
      </p:sp>
      <p:cxnSp>
        <p:nvCxnSpPr>
          <p:cNvPr id="52" name="Straight Arrow Connector 51">
            <a:extLst>
              <a:ext uri="{FF2B5EF4-FFF2-40B4-BE49-F238E27FC236}">
                <a16:creationId xmlns:a16="http://schemas.microsoft.com/office/drawing/2014/main" id="{A60F2483-7E34-F921-6280-A4EE4853333F}"/>
              </a:ext>
            </a:extLst>
          </p:cNvPr>
          <p:cNvCxnSpPr>
            <a:cxnSpLocks/>
          </p:cNvCxnSpPr>
          <p:nvPr/>
        </p:nvCxnSpPr>
        <p:spPr>
          <a:xfrm>
            <a:off x="724368" y="1174822"/>
            <a:ext cx="54173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BBC3F466-B60A-979F-72C5-5E34004D286D}"/>
              </a:ext>
            </a:extLst>
          </p:cNvPr>
          <p:cNvSpPr/>
          <p:nvPr/>
        </p:nvSpPr>
        <p:spPr>
          <a:xfrm>
            <a:off x="532565" y="1076735"/>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58080B9A-482E-A466-E64A-7F4D633014F6}"/>
              </a:ext>
            </a:extLst>
          </p:cNvPr>
          <p:cNvSpPr txBox="1"/>
          <p:nvPr/>
        </p:nvSpPr>
        <p:spPr>
          <a:xfrm>
            <a:off x="405963" y="1348209"/>
            <a:ext cx="1463862" cy="923330"/>
          </a:xfrm>
          <a:prstGeom prst="rect">
            <a:avLst/>
          </a:prstGeom>
          <a:noFill/>
        </p:spPr>
        <p:txBody>
          <a:bodyPr wrap="none" rtlCol="0">
            <a:spAutoFit/>
          </a:bodyPr>
          <a:lstStyle/>
          <a:p>
            <a:r>
              <a:rPr lang="en-US" dirty="0"/>
              <a:t>Spirit</a:t>
            </a:r>
          </a:p>
          <a:p>
            <a:r>
              <a:rPr lang="en-US" dirty="0"/>
              <a:t>Connections</a:t>
            </a:r>
          </a:p>
          <a:p>
            <a:r>
              <a:rPr lang="en-US" dirty="0"/>
              <a:t>with the hole</a:t>
            </a:r>
          </a:p>
        </p:txBody>
      </p:sp>
      <p:sp>
        <p:nvSpPr>
          <p:cNvPr id="56" name="Oval 55">
            <a:extLst>
              <a:ext uri="{FF2B5EF4-FFF2-40B4-BE49-F238E27FC236}">
                <a16:creationId xmlns:a16="http://schemas.microsoft.com/office/drawing/2014/main" id="{7385205B-0847-E739-4AEB-6D45F0F24DD8}"/>
              </a:ext>
            </a:extLst>
          </p:cNvPr>
          <p:cNvSpPr/>
          <p:nvPr/>
        </p:nvSpPr>
        <p:spPr>
          <a:xfrm>
            <a:off x="5587078" y="2105711"/>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B2A845B6-AC10-CFA7-28A7-404BE162687A}"/>
              </a:ext>
            </a:extLst>
          </p:cNvPr>
          <p:cNvSpPr/>
          <p:nvPr/>
        </p:nvSpPr>
        <p:spPr>
          <a:xfrm>
            <a:off x="6562379" y="2126969"/>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A908C9E0-75B4-4B91-B3AB-242ECD2DD992}"/>
              </a:ext>
            </a:extLst>
          </p:cNvPr>
          <p:cNvSpPr/>
          <p:nvPr/>
        </p:nvSpPr>
        <p:spPr>
          <a:xfrm>
            <a:off x="7257308" y="2823303"/>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84185C2-D5DC-7ABC-4B04-75BCD3618C67}"/>
              </a:ext>
            </a:extLst>
          </p:cNvPr>
          <p:cNvSpPr/>
          <p:nvPr/>
        </p:nvSpPr>
        <p:spPr>
          <a:xfrm>
            <a:off x="7158947" y="395679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F26261B6-2982-2098-38B2-F1DF5A7FCEEF}"/>
              </a:ext>
            </a:extLst>
          </p:cNvPr>
          <p:cNvSpPr/>
          <p:nvPr/>
        </p:nvSpPr>
        <p:spPr>
          <a:xfrm>
            <a:off x="6511336" y="4591948"/>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A6A016EF-CD28-6C93-FF2A-764905DA7870}"/>
              </a:ext>
            </a:extLst>
          </p:cNvPr>
          <p:cNvSpPr/>
          <p:nvPr/>
        </p:nvSpPr>
        <p:spPr>
          <a:xfrm>
            <a:off x="5468084" y="4516612"/>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CD5920C-FD37-8245-62F3-BBA55AB42A47}"/>
              </a:ext>
            </a:extLst>
          </p:cNvPr>
          <p:cNvSpPr/>
          <p:nvPr/>
        </p:nvSpPr>
        <p:spPr>
          <a:xfrm>
            <a:off x="4785549" y="382487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9A0C1B9-A9F2-7504-B499-585C7BEDEDCC}"/>
              </a:ext>
            </a:extLst>
          </p:cNvPr>
          <p:cNvSpPr/>
          <p:nvPr/>
        </p:nvSpPr>
        <p:spPr>
          <a:xfrm>
            <a:off x="4909137" y="2788356"/>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4E750D5-F7F9-2952-858C-D13696442414}"/>
              </a:ext>
            </a:extLst>
          </p:cNvPr>
          <p:cNvSpPr txBox="1"/>
          <p:nvPr/>
        </p:nvSpPr>
        <p:spPr>
          <a:xfrm>
            <a:off x="416843" y="2361638"/>
            <a:ext cx="1927259" cy="3139321"/>
          </a:xfrm>
          <a:prstGeom prst="rect">
            <a:avLst/>
          </a:prstGeom>
          <a:noFill/>
        </p:spPr>
        <p:txBody>
          <a:bodyPr wrap="none" rtlCol="0">
            <a:spAutoFit/>
          </a:bodyPr>
          <a:lstStyle/>
          <a:p>
            <a:r>
              <a:rPr lang="en-US" b="1" dirty="0"/>
              <a:t>Fruit of the Spirit</a:t>
            </a:r>
          </a:p>
          <a:p>
            <a:r>
              <a:rPr lang="en-US" dirty="0"/>
              <a:t>Gal 5:23-25 KJV</a:t>
            </a:r>
          </a:p>
          <a:p>
            <a:pPr marL="285750" indent="-285750">
              <a:buFont typeface="Arial" panose="020B0604020202020204" pitchFamily="34" charset="0"/>
              <a:buChar char="•"/>
            </a:pPr>
            <a:r>
              <a:rPr lang="en-US" dirty="0"/>
              <a:t>Love</a:t>
            </a:r>
          </a:p>
          <a:p>
            <a:pPr marL="285750" indent="-285750">
              <a:buFont typeface="Arial" panose="020B0604020202020204" pitchFamily="34" charset="0"/>
              <a:buChar char="•"/>
            </a:pPr>
            <a:r>
              <a:rPr lang="en-US" dirty="0"/>
              <a:t>Joy</a:t>
            </a:r>
          </a:p>
          <a:p>
            <a:pPr marL="285750" indent="-285750">
              <a:buFont typeface="Arial" panose="020B0604020202020204" pitchFamily="34" charset="0"/>
              <a:buChar char="•"/>
            </a:pPr>
            <a:r>
              <a:rPr lang="en-US" dirty="0"/>
              <a:t>Peace</a:t>
            </a:r>
          </a:p>
          <a:p>
            <a:pPr marL="285750" indent="-285750">
              <a:buFont typeface="Arial" panose="020B0604020202020204" pitchFamily="34" charset="0"/>
              <a:buChar char="•"/>
            </a:pPr>
            <a:r>
              <a:rPr lang="en-US" dirty="0"/>
              <a:t>Longsuffering</a:t>
            </a:r>
          </a:p>
          <a:p>
            <a:pPr marL="285750" indent="-285750">
              <a:buFont typeface="Arial" panose="020B0604020202020204" pitchFamily="34" charset="0"/>
              <a:buChar char="•"/>
            </a:pPr>
            <a:r>
              <a:rPr lang="en-US" dirty="0"/>
              <a:t>Gentleness</a:t>
            </a:r>
          </a:p>
          <a:p>
            <a:pPr marL="285750" indent="-285750">
              <a:buFont typeface="Arial" panose="020B0604020202020204" pitchFamily="34" charset="0"/>
              <a:buChar char="•"/>
            </a:pPr>
            <a:r>
              <a:rPr lang="en-US" dirty="0"/>
              <a:t>Goodness</a:t>
            </a:r>
          </a:p>
          <a:p>
            <a:pPr marL="285750" indent="-285750">
              <a:buFont typeface="Arial" panose="020B0604020202020204" pitchFamily="34" charset="0"/>
              <a:buChar char="•"/>
            </a:pPr>
            <a:r>
              <a:rPr lang="en-US" dirty="0"/>
              <a:t>Faith</a:t>
            </a:r>
          </a:p>
          <a:p>
            <a:pPr marL="285750" indent="-285750">
              <a:buFont typeface="Arial" panose="020B0604020202020204" pitchFamily="34" charset="0"/>
              <a:buChar char="•"/>
            </a:pPr>
            <a:r>
              <a:rPr lang="en-US" dirty="0"/>
              <a:t>Meekness</a:t>
            </a:r>
          </a:p>
          <a:p>
            <a:pPr marL="285750" indent="-285750">
              <a:buFont typeface="Arial" panose="020B0604020202020204" pitchFamily="34" charset="0"/>
              <a:buChar char="•"/>
            </a:pPr>
            <a:r>
              <a:rPr lang="en-US" dirty="0"/>
              <a:t>Temperance</a:t>
            </a:r>
          </a:p>
        </p:txBody>
      </p:sp>
      <p:sp>
        <p:nvSpPr>
          <p:cNvPr id="5" name="TextBox 4">
            <a:extLst>
              <a:ext uri="{FF2B5EF4-FFF2-40B4-BE49-F238E27FC236}">
                <a16:creationId xmlns:a16="http://schemas.microsoft.com/office/drawing/2014/main" id="{710BBE38-43CC-D6F9-4C74-26312D279FE3}"/>
              </a:ext>
            </a:extLst>
          </p:cNvPr>
          <p:cNvSpPr txBox="1"/>
          <p:nvPr/>
        </p:nvSpPr>
        <p:spPr>
          <a:xfrm>
            <a:off x="5381308" y="2251398"/>
            <a:ext cx="1419235" cy="369332"/>
          </a:xfrm>
          <a:prstGeom prst="rect">
            <a:avLst/>
          </a:prstGeom>
          <a:noFill/>
        </p:spPr>
        <p:txBody>
          <a:bodyPr wrap="none" rtlCol="0">
            <a:spAutoFit/>
          </a:bodyPr>
          <a:lstStyle/>
          <a:p>
            <a:r>
              <a:rPr lang="en-US" dirty="0"/>
              <a:t>Love          Joy</a:t>
            </a:r>
          </a:p>
        </p:txBody>
      </p:sp>
      <p:sp>
        <p:nvSpPr>
          <p:cNvPr id="10" name="TextBox 9">
            <a:extLst>
              <a:ext uri="{FF2B5EF4-FFF2-40B4-BE49-F238E27FC236}">
                <a16:creationId xmlns:a16="http://schemas.microsoft.com/office/drawing/2014/main" id="{6C03B757-2F8E-3B8E-58A5-90E7E0F94BF2}"/>
              </a:ext>
            </a:extLst>
          </p:cNvPr>
          <p:cNvSpPr txBox="1"/>
          <p:nvPr/>
        </p:nvSpPr>
        <p:spPr>
          <a:xfrm>
            <a:off x="5040692" y="2700969"/>
            <a:ext cx="2286395" cy="369332"/>
          </a:xfrm>
          <a:prstGeom prst="rect">
            <a:avLst/>
          </a:prstGeom>
          <a:noFill/>
        </p:spPr>
        <p:txBody>
          <a:bodyPr wrap="none" rtlCol="0">
            <a:spAutoFit/>
          </a:bodyPr>
          <a:lstStyle/>
          <a:p>
            <a:r>
              <a:rPr lang="en-US" dirty="0"/>
              <a:t>Peace   Longsuffering</a:t>
            </a:r>
          </a:p>
        </p:txBody>
      </p:sp>
      <p:sp>
        <p:nvSpPr>
          <p:cNvPr id="22" name="TextBox 21">
            <a:extLst>
              <a:ext uri="{FF2B5EF4-FFF2-40B4-BE49-F238E27FC236}">
                <a16:creationId xmlns:a16="http://schemas.microsoft.com/office/drawing/2014/main" id="{4F0F4CDB-AD0D-9052-98A5-CFDAF5036ED9}"/>
              </a:ext>
            </a:extLst>
          </p:cNvPr>
          <p:cNvSpPr txBox="1"/>
          <p:nvPr/>
        </p:nvSpPr>
        <p:spPr>
          <a:xfrm>
            <a:off x="4923692" y="3615405"/>
            <a:ext cx="2577950" cy="369332"/>
          </a:xfrm>
          <a:prstGeom prst="rect">
            <a:avLst/>
          </a:prstGeom>
          <a:noFill/>
        </p:spPr>
        <p:txBody>
          <a:bodyPr wrap="none" rtlCol="0">
            <a:spAutoFit/>
          </a:bodyPr>
          <a:lstStyle/>
          <a:p>
            <a:r>
              <a:rPr lang="en-US" dirty="0"/>
              <a:t>Gentleness     Goodness</a:t>
            </a:r>
          </a:p>
        </p:txBody>
      </p:sp>
      <p:sp>
        <p:nvSpPr>
          <p:cNvPr id="23" name="TextBox 22">
            <a:extLst>
              <a:ext uri="{FF2B5EF4-FFF2-40B4-BE49-F238E27FC236}">
                <a16:creationId xmlns:a16="http://schemas.microsoft.com/office/drawing/2014/main" id="{B1B19F9B-75A7-C5F0-2C9F-F7C63E7C22E3}"/>
              </a:ext>
            </a:extLst>
          </p:cNvPr>
          <p:cNvSpPr txBox="1"/>
          <p:nvPr/>
        </p:nvSpPr>
        <p:spPr>
          <a:xfrm>
            <a:off x="4926892" y="3939577"/>
            <a:ext cx="2345899" cy="646331"/>
          </a:xfrm>
          <a:prstGeom prst="rect">
            <a:avLst/>
          </a:prstGeom>
          <a:noFill/>
        </p:spPr>
        <p:txBody>
          <a:bodyPr wrap="none" rtlCol="0">
            <a:spAutoFit/>
          </a:bodyPr>
          <a:lstStyle/>
          <a:p>
            <a:pPr algn="ctr"/>
            <a:r>
              <a:rPr lang="en-US" dirty="0"/>
              <a:t>Faith              Meekness</a:t>
            </a:r>
          </a:p>
          <a:p>
            <a:pPr algn="ctr"/>
            <a:r>
              <a:rPr lang="en-US" dirty="0"/>
              <a:t>Temperance</a:t>
            </a:r>
          </a:p>
        </p:txBody>
      </p:sp>
      <p:sp>
        <p:nvSpPr>
          <p:cNvPr id="25" name="TextBox 24">
            <a:extLst>
              <a:ext uri="{FF2B5EF4-FFF2-40B4-BE49-F238E27FC236}">
                <a16:creationId xmlns:a16="http://schemas.microsoft.com/office/drawing/2014/main" id="{CD066E58-8913-E28F-56D4-AB49C8F8D872}"/>
              </a:ext>
            </a:extLst>
          </p:cNvPr>
          <p:cNvSpPr txBox="1"/>
          <p:nvPr/>
        </p:nvSpPr>
        <p:spPr>
          <a:xfrm>
            <a:off x="388154" y="5570489"/>
            <a:ext cx="2484418" cy="646331"/>
          </a:xfrm>
          <a:prstGeom prst="rect">
            <a:avLst/>
          </a:prstGeom>
          <a:noFill/>
        </p:spPr>
        <p:txBody>
          <a:bodyPr wrap="square">
            <a:spAutoFit/>
          </a:bodyPr>
          <a:lstStyle/>
          <a:p>
            <a:r>
              <a:rPr lang="en-US" dirty="0"/>
              <a:t>‘Christ in You the Hope</a:t>
            </a:r>
          </a:p>
          <a:p>
            <a:r>
              <a:rPr lang="en-US" dirty="0"/>
              <a:t>of Glory’ Col 1:27</a:t>
            </a:r>
          </a:p>
        </p:txBody>
      </p:sp>
      <p:grpSp>
        <p:nvGrpSpPr>
          <p:cNvPr id="40" name="Group 39">
            <a:extLst>
              <a:ext uri="{FF2B5EF4-FFF2-40B4-BE49-F238E27FC236}">
                <a16:creationId xmlns:a16="http://schemas.microsoft.com/office/drawing/2014/main" id="{549135B8-40C7-6516-3D98-4EAF0DBE39DD}"/>
              </a:ext>
            </a:extLst>
          </p:cNvPr>
          <p:cNvGrpSpPr/>
          <p:nvPr/>
        </p:nvGrpSpPr>
        <p:grpSpPr>
          <a:xfrm>
            <a:off x="5859203" y="1839366"/>
            <a:ext cx="522514" cy="810856"/>
            <a:chOff x="10450286" y="1809874"/>
            <a:chExt cx="522514" cy="810856"/>
          </a:xfrm>
        </p:grpSpPr>
        <p:cxnSp>
          <p:nvCxnSpPr>
            <p:cNvPr id="34" name="Straight Connector 33">
              <a:extLst>
                <a:ext uri="{FF2B5EF4-FFF2-40B4-BE49-F238E27FC236}">
                  <a16:creationId xmlns:a16="http://schemas.microsoft.com/office/drawing/2014/main" id="{9FAC0A4E-5D58-2EC1-FF55-3FFE4B0054F7}"/>
                </a:ext>
              </a:extLst>
            </p:cNvPr>
            <p:cNvCxnSpPr/>
            <p:nvPr/>
          </p:nvCxnSpPr>
          <p:spPr>
            <a:xfrm>
              <a:off x="10741688" y="1809874"/>
              <a:ext cx="0" cy="810856"/>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67613B5A-0E13-5136-A84F-BD0EEA8B02EC}"/>
                </a:ext>
              </a:extLst>
            </p:cNvPr>
            <p:cNvCxnSpPr/>
            <p:nvPr/>
          </p:nvCxnSpPr>
          <p:spPr>
            <a:xfrm>
              <a:off x="10450286" y="2079757"/>
              <a:ext cx="522514" cy="0"/>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44" name="TextBox 43">
            <a:extLst>
              <a:ext uri="{FF2B5EF4-FFF2-40B4-BE49-F238E27FC236}">
                <a16:creationId xmlns:a16="http://schemas.microsoft.com/office/drawing/2014/main" id="{4BE3A057-D9D5-2D2B-1739-4516EB51C588}"/>
              </a:ext>
            </a:extLst>
          </p:cNvPr>
          <p:cNvSpPr txBox="1"/>
          <p:nvPr/>
        </p:nvSpPr>
        <p:spPr>
          <a:xfrm>
            <a:off x="9472352" y="208655"/>
            <a:ext cx="2666756" cy="2308324"/>
          </a:xfrm>
          <a:prstGeom prst="rect">
            <a:avLst/>
          </a:prstGeom>
          <a:noFill/>
        </p:spPr>
        <p:txBody>
          <a:bodyPr wrap="square">
            <a:spAutoFit/>
          </a:bodyPr>
          <a:lstStyle/>
          <a:p>
            <a:r>
              <a:rPr lang="en-US" dirty="0"/>
              <a:t>Jesus answered and said to him, “If anyone loves Me, he will keep My word; and My Father will love him, and We will come to him and make Our home with him.</a:t>
            </a:r>
          </a:p>
          <a:p>
            <a:r>
              <a:rPr lang="en-US" dirty="0"/>
              <a:t>John 14:23</a:t>
            </a:r>
          </a:p>
        </p:txBody>
      </p:sp>
    </p:spTree>
    <p:extLst>
      <p:ext uri="{BB962C8B-B14F-4D97-AF65-F5344CB8AC3E}">
        <p14:creationId xmlns:p14="http://schemas.microsoft.com/office/powerpoint/2010/main" val="322308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a:extLst>
              <a:ext uri="{FF2B5EF4-FFF2-40B4-BE49-F238E27FC236}">
                <a16:creationId xmlns:a16="http://schemas.microsoft.com/office/drawing/2014/main" id="{0D87416C-D175-8399-E9BB-CB75BB002DC6}"/>
              </a:ext>
            </a:extLst>
          </p:cNvPr>
          <p:cNvSpPr txBox="1"/>
          <p:nvPr/>
        </p:nvSpPr>
        <p:spPr>
          <a:xfrm>
            <a:off x="3793255" y="125948"/>
            <a:ext cx="4605493" cy="830997"/>
          </a:xfrm>
          <a:prstGeom prst="rect">
            <a:avLst/>
          </a:prstGeom>
          <a:noFill/>
        </p:spPr>
        <p:txBody>
          <a:bodyPr wrap="none" rtlCol="0">
            <a:spAutoFit/>
          </a:bodyPr>
          <a:lstStyle/>
          <a:p>
            <a:pPr algn="ctr"/>
            <a:r>
              <a:rPr lang="en-US" sz="2400" b="1" dirty="0"/>
              <a:t>Discipleship Transforms People</a:t>
            </a:r>
          </a:p>
          <a:p>
            <a:pPr algn="ctr"/>
            <a:r>
              <a:rPr lang="en-US" sz="2400" b="1" dirty="0"/>
              <a:t>from This into This</a:t>
            </a:r>
            <a:endParaRPr lang="en-US" sz="2400" b="1" u="sng" dirty="0"/>
          </a:p>
        </p:txBody>
      </p:sp>
      <p:grpSp>
        <p:nvGrpSpPr>
          <p:cNvPr id="28" name="Group 27">
            <a:extLst>
              <a:ext uri="{FF2B5EF4-FFF2-40B4-BE49-F238E27FC236}">
                <a16:creationId xmlns:a16="http://schemas.microsoft.com/office/drawing/2014/main" id="{5126E9EF-BC7C-6ED5-00D6-07BBD79158F3}"/>
              </a:ext>
            </a:extLst>
          </p:cNvPr>
          <p:cNvGrpSpPr/>
          <p:nvPr/>
        </p:nvGrpSpPr>
        <p:grpSpPr>
          <a:xfrm>
            <a:off x="6240035" y="715944"/>
            <a:ext cx="5851489" cy="5426111"/>
            <a:chOff x="2548932" y="40192"/>
            <a:chExt cx="7074040" cy="6727373"/>
          </a:xfrm>
        </p:grpSpPr>
        <p:sp>
          <p:nvSpPr>
            <p:cNvPr id="58" name="Oval 57">
              <a:extLst>
                <a:ext uri="{FF2B5EF4-FFF2-40B4-BE49-F238E27FC236}">
                  <a16:creationId xmlns:a16="http://schemas.microsoft.com/office/drawing/2014/main" id="{A908C9E0-75B4-4B91-B3AB-242ECD2DD992}"/>
                </a:ext>
              </a:extLst>
            </p:cNvPr>
            <p:cNvSpPr/>
            <p:nvPr/>
          </p:nvSpPr>
          <p:spPr>
            <a:xfrm>
              <a:off x="7257308" y="2823303"/>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0922B04B-E41C-B918-2FAD-A9DA1844A438}"/>
                </a:ext>
              </a:extLst>
            </p:cNvPr>
            <p:cNvGrpSpPr/>
            <p:nvPr/>
          </p:nvGrpSpPr>
          <p:grpSpPr>
            <a:xfrm>
              <a:off x="2548932" y="40192"/>
              <a:ext cx="7074040" cy="6727373"/>
              <a:chOff x="2558980" y="40192"/>
              <a:chExt cx="7074040" cy="6727373"/>
            </a:xfrm>
          </p:grpSpPr>
          <p:grpSp>
            <p:nvGrpSpPr>
              <p:cNvPr id="26" name="Group 25">
                <a:extLst>
                  <a:ext uri="{FF2B5EF4-FFF2-40B4-BE49-F238E27FC236}">
                    <a16:creationId xmlns:a16="http://schemas.microsoft.com/office/drawing/2014/main" id="{4C963703-3118-2D42-7C64-BFD4A77FD872}"/>
                  </a:ext>
                </a:extLst>
              </p:cNvPr>
              <p:cNvGrpSpPr/>
              <p:nvPr/>
            </p:nvGrpSpPr>
            <p:grpSpPr>
              <a:xfrm>
                <a:off x="4358765" y="1743570"/>
                <a:ext cx="3414887" cy="4942640"/>
                <a:chOff x="4358765" y="1743570"/>
                <a:chExt cx="3414887" cy="4942640"/>
              </a:xfrm>
            </p:grpSpPr>
            <p:sp>
              <p:nvSpPr>
                <p:cNvPr id="16" name="TextBox 15">
                  <a:extLst>
                    <a:ext uri="{FF2B5EF4-FFF2-40B4-BE49-F238E27FC236}">
                      <a16:creationId xmlns:a16="http://schemas.microsoft.com/office/drawing/2014/main" id="{4F07DE4D-B9E2-0381-5C9E-69DA43C2CA2F}"/>
                    </a:ext>
                  </a:extLst>
                </p:cNvPr>
                <p:cNvSpPr txBox="1"/>
                <p:nvPr/>
              </p:nvSpPr>
              <p:spPr>
                <a:xfrm>
                  <a:off x="5531581" y="6162990"/>
                  <a:ext cx="1242648" cy="523220"/>
                </a:xfrm>
                <a:prstGeom prst="rect">
                  <a:avLst/>
                </a:prstGeom>
                <a:noFill/>
              </p:spPr>
              <p:txBody>
                <a:bodyPr wrap="none" rtlCol="0">
                  <a:spAutoFit/>
                </a:bodyPr>
                <a:lstStyle/>
                <a:p>
                  <a:r>
                    <a:rPr lang="en-US" sz="2800" b="1" dirty="0"/>
                    <a:t>Tissue</a:t>
                  </a:r>
                </a:p>
              </p:txBody>
            </p:sp>
            <p:cxnSp>
              <p:nvCxnSpPr>
                <p:cNvPr id="33" name="Straight Arrow Connector 32">
                  <a:extLst>
                    <a:ext uri="{FF2B5EF4-FFF2-40B4-BE49-F238E27FC236}">
                      <a16:creationId xmlns:a16="http://schemas.microsoft.com/office/drawing/2014/main" id="{9954F3BD-6166-46E3-466C-6E5B65451283}"/>
                    </a:ext>
                  </a:extLst>
                </p:cNvPr>
                <p:cNvCxnSpPr/>
                <p:nvPr/>
              </p:nvCxnSpPr>
              <p:spPr>
                <a:xfrm flipV="1">
                  <a:off x="6712514" y="1743570"/>
                  <a:ext cx="232753"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718296AC-C048-6CE0-9D55-4031146385A9}"/>
                    </a:ext>
                  </a:extLst>
                </p:cNvPr>
                <p:cNvCxnSpPr/>
                <p:nvPr/>
              </p:nvCxnSpPr>
              <p:spPr>
                <a:xfrm flipV="1">
                  <a:off x="7401767" y="2659708"/>
                  <a:ext cx="371885" cy="2066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3BD75AE5-49FF-04B8-B9DE-E07035A85BCF}"/>
                    </a:ext>
                  </a:extLst>
                </p:cNvPr>
                <p:cNvCxnSpPr/>
                <p:nvPr/>
              </p:nvCxnSpPr>
              <p:spPr>
                <a:xfrm>
                  <a:off x="7315659" y="4128547"/>
                  <a:ext cx="396903" cy="25288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EED422ED-66B7-754A-27F4-A9050144622B}"/>
                    </a:ext>
                  </a:extLst>
                </p:cNvPr>
                <p:cNvCxnSpPr/>
                <p:nvPr/>
              </p:nvCxnSpPr>
              <p:spPr>
                <a:xfrm>
                  <a:off x="6660416" y="4776289"/>
                  <a:ext cx="168474" cy="3552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B04B358A-60CB-14BC-293D-AC66B25AAE0A}"/>
                    </a:ext>
                  </a:extLst>
                </p:cNvPr>
                <p:cNvCxnSpPr/>
                <p:nvPr/>
              </p:nvCxnSpPr>
              <p:spPr>
                <a:xfrm flipH="1">
                  <a:off x="5309778" y="4675046"/>
                  <a:ext cx="221803" cy="37222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0BED9056-9941-6FC7-0F38-837C4B3245E3}"/>
                    </a:ext>
                  </a:extLst>
                </p:cNvPr>
                <p:cNvCxnSpPr/>
                <p:nvPr/>
              </p:nvCxnSpPr>
              <p:spPr>
                <a:xfrm flipH="1">
                  <a:off x="4358765" y="3952602"/>
                  <a:ext cx="422610" cy="17181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85C352E9-CC44-18AC-1ABA-F26A0842EEE2}"/>
                    </a:ext>
                  </a:extLst>
                </p:cNvPr>
                <p:cNvCxnSpPr>
                  <a:cxnSpLocks/>
                </p:cNvCxnSpPr>
                <p:nvPr/>
              </p:nvCxnSpPr>
              <p:spPr>
                <a:xfrm flipH="1" flipV="1">
                  <a:off x="4480742" y="2613375"/>
                  <a:ext cx="442950" cy="23940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F83085CE-5E44-F2A8-0670-3D790EC712BC}"/>
                    </a:ext>
                  </a:extLst>
                </p:cNvPr>
                <p:cNvCxnSpPr/>
                <p:nvPr/>
              </p:nvCxnSpPr>
              <p:spPr>
                <a:xfrm flipH="1" flipV="1">
                  <a:off x="5381308" y="1743570"/>
                  <a:ext cx="259058"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4" name="Group 23">
                <a:extLst>
                  <a:ext uri="{FF2B5EF4-FFF2-40B4-BE49-F238E27FC236}">
                    <a16:creationId xmlns:a16="http://schemas.microsoft.com/office/drawing/2014/main" id="{183946D7-D92D-5EA0-6BED-02D9033C31B3}"/>
                  </a:ext>
                </a:extLst>
              </p:cNvPr>
              <p:cNvGrpSpPr/>
              <p:nvPr/>
            </p:nvGrpSpPr>
            <p:grpSpPr>
              <a:xfrm>
                <a:off x="2558980" y="40192"/>
                <a:ext cx="7074040" cy="6727373"/>
                <a:chOff x="2558980" y="40192"/>
                <a:chExt cx="7074040" cy="6727373"/>
              </a:xfrm>
            </p:grpSpPr>
            <p:sp>
              <p:nvSpPr>
                <p:cNvPr id="2" name="Oval 1">
                  <a:extLst>
                    <a:ext uri="{FF2B5EF4-FFF2-40B4-BE49-F238E27FC236}">
                      <a16:creationId xmlns:a16="http://schemas.microsoft.com/office/drawing/2014/main" id="{3BCAA40F-0552-93DD-DB54-26CDB4BF2371}"/>
                    </a:ext>
                  </a:extLst>
                </p:cNvPr>
                <p:cNvSpPr/>
                <p:nvPr/>
              </p:nvSpPr>
              <p:spPr>
                <a:xfrm>
                  <a:off x="2558980" y="90435"/>
                  <a:ext cx="7074040" cy="6677130"/>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F786747F-7CEB-9375-D07C-4C2591BBE2F3}"/>
                    </a:ext>
                  </a:extLst>
                </p:cNvPr>
                <p:cNvSpPr/>
                <p:nvPr/>
              </p:nvSpPr>
              <p:spPr>
                <a:xfrm>
                  <a:off x="3186164" y="686637"/>
                  <a:ext cx="5819671" cy="5484725"/>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E8E430A-2702-8883-ACED-6AC67270D1FD}"/>
                    </a:ext>
                  </a:extLst>
                </p:cNvPr>
                <p:cNvSpPr/>
                <p:nvPr/>
              </p:nvSpPr>
              <p:spPr>
                <a:xfrm>
                  <a:off x="5479484" y="40192"/>
                  <a:ext cx="1233030"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Body</a:t>
                  </a:r>
                </a:p>
              </p:txBody>
            </p:sp>
            <p:sp>
              <p:nvSpPr>
                <p:cNvPr id="7" name="Rectangle 6">
                  <a:extLst>
                    <a:ext uri="{FF2B5EF4-FFF2-40B4-BE49-F238E27FC236}">
                      <a16:creationId xmlns:a16="http://schemas.microsoft.com/office/drawing/2014/main" id="{6FB1D827-1B53-FA79-30AD-56D15685419A}"/>
                    </a:ext>
                  </a:extLst>
                </p:cNvPr>
                <p:cNvSpPr/>
                <p:nvPr/>
              </p:nvSpPr>
              <p:spPr>
                <a:xfrm>
                  <a:off x="5531581" y="661459"/>
                  <a:ext cx="112883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Soul</a:t>
                  </a:r>
                </a:p>
              </p:txBody>
            </p:sp>
            <p:sp>
              <p:nvSpPr>
                <p:cNvPr id="8" name="Oval 7">
                  <a:extLst>
                    <a:ext uri="{FF2B5EF4-FFF2-40B4-BE49-F238E27FC236}">
                      <a16:creationId xmlns:a16="http://schemas.microsoft.com/office/drawing/2014/main" id="{1798E930-8F02-3F45-C544-87A40662BBBB}"/>
                    </a:ext>
                  </a:extLst>
                </p:cNvPr>
                <p:cNvSpPr/>
                <p:nvPr/>
              </p:nvSpPr>
              <p:spPr>
                <a:xfrm>
                  <a:off x="3771062" y="1251019"/>
                  <a:ext cx="4649876" cy="4355961"/>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BBDF147-0A8C-AE26-0FD1-0B8A72C7DA3F}"/>
                    </a:ext>
                  </a:extLst>
                </p:cNvPr>
                <p:cNvSpPr/>
                <p:nvPr/>
              </p:nvSpPr>
              <p:spPr>
                <a:xfrm>
                  <a:off x="5440210" y="1225841"/>
                  <a:ext cx="1311578"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Spirit</a:t>
                  </a:r>
                </a:p>
              </p:txBody>
            </p:sp>
            <p:sp>
              <p:nvSpPr>
                <p:cNvPr id="11" name="TextBox 10">
                  <a:extLst>
                    <a:ext uri="{FF2B5EF4-FFF2-40B4-BE49-F238E27FC236}">
                      <a16:creationId xmlns:a16="http://schemas.microsoft.com/office/drawing/2014/main" id="{05ADE3A9-E5CD-9F85-970E-7E5088794059}"/>
                    </a:ext>
                  </a:extLst>
                </p:cNvPr>
                <p:cNvSpPr txBox="1"/>
                <p:nvPr/>
              </p:nvSpPr>
              <p:spPr>
                <a:xfrm rot="-2940000">
                  <a:off x="3644283" y="1550274"/>
                  <a:ext cx="994183" cy="523220"/>
                </a:xfrm>
                <a:prstGeom prst="rect">
                  <a:avLst/>
                </a:prstGeom>
                <a:noFill/>
              </p:spPr>
              <p:txBody>
                <a:bodyPr wrap="none" rtlCol="0">
                  <a:spAutoFit/>
                </a:bodyPr>
                <a:lstStyle/>
                <a:p>
                  <a:r>
                    <a:rPr lang="en-US" sz="2800" b="1" dirty="0"/>
                    <a:t>Mind</a:t>
                  </a:r>
                </a:p>
              </p:txBody>
            </p:sp>
            <p:sp>
              <p:nvSpPr>
                <p:cNvPr id="12" name="TextBox 11">
                  <a:extLst>
                    <a:ext uri="{FF2B5EF4-FFF2-40B4-BE49-F238E27FC236}">
                      <a16:creationId xmlns:a16="http://schemas.microsoft.com/office/drawing/2014/main" id="{F1D20B63-4E8A-7CEA-F29D-7A0AFE5DAA21}"/>
                    </a:ext>
                  </a:extLst>
                </p:cNvPr>
                <p:cNvSpPr txBox="1"/>
                <p:nvPr/>
              </p:nvSpPr>
              <p:spPr>
                <a:xfrm>
                  <a:off x="5680659" y="5606980"/>
                  <a:ext cx="830677" cy="523220"/>
                </a:xfrm>
                <a:prstGeom prst="rect">
                  <a:avLst/>
                </a:prstGeom>
                <a:noFill/>
              </p:spPr>
              <p:txBody>
                <a:bodyPr wrap="none" rtlCol="0">
                  <a:spAutoFit/>
                </a:bodyPr>
                <a:lstStyle/>
                <a:p>
                  <a:r>
                    <a:rPr lang="en-US" sz="2800" b="1" dirty="0"/>
                    <a:t>Will</a:t>
                  </a:r>
                </a:p>
              </p:txBody>
            </p:sp>
            <p:sp>
              <p:nvSpPr>
                <p:cNvPr id="13" name="TextBox 12">
                  <a:extLst>
                    <a:ext uri="{FF2B5EF4-FFF2-40B4-BE49-F238E27FC236}">
                      <a16:creationId xmlns:a16="http://schemas.microsoft.com/office/drawing/2014/main" id="{C38F3AE5-AA4C-2C7A-686B-3F1CBC419C15}"/>
                    </a:ext>
                  </a:extLst>
                </p:cNvPr>
                <p:cNvSpPr txBox="1"/>
                <p:nvPr/>
              </p:nvSpPr>
              <p:spPr>
                <a:xfrm rot="3000000">
                  <a:off x="7291759" y="1702671"/>
                  <a:ext cx="1737976" cy="523220"/>
                </a:xfrm>
                <a:prstGeom prst="rect">
                  <a:avLst/>
                </a:prstGeom>
                <a:noFill/>
              </p:spPr>
              <p:txBody>
                <a:bodyPr wrap="none" rtlCol="0">
                  <a:spAutoFit/>
                </a:bodyPr>
                <a:lstStyle/>
                <a:p>
                  <a:r>
                    <a:rPr lang="en-US" sz="2800" b="1" dirty="0"/>
                    <a:t>Emotions</a:t>
                  </a:r>
                </a:p>
              </p:txBody>
            </p:sp>
            <p:sp>
              <p:nvSpPr>
                <p:cNvPr id="14" name="TextBox 13">
                  <a:extLst>
                    <a:ext uri="{FF2B5EF4-FFF2-40B4-BE49-F238E27FC236}">
                      <a16:creationId xmlns:a16="http://schemas.microsoft.com/office/drawing/2014/main" id="{9794E02B-08D0-D22E-1EA1-84345888FAA0}"/>
                    </a:ext>
                  </a:extLst>
                </p:cNvPr>
                <p:cNvSpPr txBox="1"/>
                <p:nvPr/>
              </p:nvSpPr>
              <p:spPr>
                <a:xfrm rot="-2940000">
                  <a:off x="3102574" y="1199607"/>
                  <a:ext cx="1133644" cy="523220"/>
                </a:xfrm>
                <a:prstGeom prst="rect">
                  <a:avLst/>
                </a:prstGeom>
                <a:noFill/>
              </p:spPr>
              <p:txBody>
                <a:bodyPr wrap="none" rtlCol="0">
                  <a:spAutoFit/>
                </a:bodyPr>
                <a:lstStyle/>
                <a:p>
                  <a:r>
                    <a:rPr lang="en-US" sz="2800" b="1" dirty="0"/>
                    <a:t>Blood</a:t>
                  </a:r>
                </a:p>
              </p:txBody>
            </p:sp>
            <p:sp>
              <p:nvSpPr>
                <p:cNvPr id="15" name="TextBox 14">
                  <a:extLst>
                    <a:ext uri="{FF2B5EF4-FFF2-40B4-BE49-F238E27FC236}">
                      <a16:creationId xmlns:a16="http://schemas.microsoft.com/office/drawing/2014/main" id="{7F2F6DD3-A873-4F2B-80F1-D4A8470038FC}"/>
                    </a:ext>
                  </a:extLst>
                </p:cNvPr>
                <p:cNvSpPr txBox="1"/>
                <p:nvPr/>
              </p:nvSpPr>
              <p:spPr>
                <a:xfrm rot="3000000">
                  <a:off x="8049732" y="1258755"/>
                  <a:ext cx="1021433" cy="523220"/>
                </a:xfrm>
                <a:prstGeom prst="rect">
                  <a:avLst/>
                </a:prstGeom>
                <a:noFill/>
              </p:spPr>
              <p:txBody>
                <a:bodyPr wrap="none" rtlCol="0">
                  <a:spAutoFit/>
                </a:bodyPr>
                <a:lstStyle/>
                <a:p>
                  <a:r>
                    <a:rPr lang="en-US" sz="2800" b="1" dirty="0"/>
                    <a:t>Bone</a:t>
                  </a:r>
                </a:p>
              </p:txBody>
            </p:sp>
            <p:sp>
              <p:nvSpPr>
                <p:cNvPr id="17" name="Oval 16">
                  <a:extLst>
                    <a:ext uri="{FF2B5EF4-FFF2-40B4-BE49-F238E27FC236}">
                      <a16:creationId xmlns:a16="http://schemas.microsoft.com/office/drawing/2014/main" id="{6A68B976-DA94-E436-3A8F-56579887E31A}"/>
                    </a:ext>
                  </a:extLst>
                </p:cNvPr>
                <p:cNvSpPr/>
                <p:nvPr/>
              </p:nvSpPr>
              <p:spPr>
                <a:xfrm>
                  <a:off x="4512705" y="1774370"/>
                  <a:ext cx="3261109" cy="3309258"/>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E35C194-5781-57B1-91D7-D2633F346F40}"/>
                    </a:ext>
                  </a:extLst>
                </p:cNvPr>
                <p:cNvSpPr txBox="1"/>
                <p:nvPr/>
              </p:nvSpPr>
              <p:spPr>
                <a:xfrm rot="3000000">
                  <a:off x="7079319" y="2003198"/>
                  <a:ext cx="1106393" cy="523220"/>
                </a:xfrm>
                <a:prstGeom prst="rect">
                  <a:avLst/>
                </a:prstGeom>
                <a:noFill/>
              </p:spPr>
              <p:txBody>
                <a:bodyPr wrap="none" rtlCol="0">
                  <a:spAutoFit/>
                </a:bodyPr>
                <a:lstStyle/>
                <a:p>
                  <a:r>
                    <a:rPr lang="en-US" sz="2800" b="1" dirty="0"/>
                    <a:t>Heart</a:t>
                  </a:r>
                </a:p>
              </p:txBody>
            </p:sp>
            <p:sp>
              <p:nvSpPr>
                <p:cNvPr id="19" name="TextBox 18">
                  <a:extLst>
                    <a:ext uri="{FF2B5EF4-FFF2-40B4-BE49-F238E27FC236}">
                      <a16:creationId xmlns:a16="http://schemas.microsoft.com/office/drawing/2014/main" id="{0ACB5286-D0CE-4088-ABD6-AF3C00766128}"/>
                    </a:ext>
                  </a:extLst>
                </p:cNvPr>
                <p:cNvSpPr txBox="1"/>
                <p:nvPr/>
              </p:nvSpPr>
              <p:spPr>
                <a:xfrm rot="-2940000">
                  <a:off x="3520075" y="1989724"/>
                  <a:ext cx="2137124" cy="523220"/>
                </a:xfrm>
                <a:prstGeom prst="rect">
                  <a:avLst/>
                </a:prstGeom>
                <a:noFill/>
              </p:spPr>
              <p:txBody>
                <a:bodyPr wrap="none" rtlCol="0">
                  <a:spAutoFit/>
                </a:bodyPr>
                <a:lstStyle/>
                <a:p>
                  <a:r>
                    <a:rPr lang="en-US" sz="2800" b="1" dirty="0"/>
                    <a:t>Conscience</a:t>
                  </a:r>
                </a:p>
              </p:txBody>
            </p:sp>
            <p:sp>
              <p:nvSpPr>
                <p:cNvPr id="20" name="Rectangle 19">
                  <a:extLst>
                    <a:ext uri="{FF2B5EF4-FFF2-40B4-BE49-F238E27FC236}">
                      <a16:creationId xmlns:a16="http://schemas.microsoft.com/office/drawing/2014/main" id="{E7C3AAFF-DBE6-CF4D-D845-44A52A1E0401}"/>
                    </a:ext>
                  </a:extLst>
                </p:cNvPr>
                <p:cNvSpPr/>
                <p:nvPr/>
              </p:nvSpPr>
              <p:spPr>
                <a:xfrm>
                  <a:off x="5008862" y="3103497"/>
                  <a:ext cx="2371162"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Holy Spirit</a:t>
                  </a:r>
                </a:p>
              </p:txBody>
            </p:sp>
            <p:sp>
              <p:nvSpPr>
                <p:cNvPr id="21" name="TextBox 20">
                  <a:extLst>
                    <a:ext uri="{FF2B5EF4-FFF2-40B4-BE49-F238E27FC236}">
                      <a16:creationId xmlns:a16="http://schemas.microsoft.com/office/drawing/2014/main" id="{30020D16-035E-7A93-EDB9-120F005692E8}"/>
                    </a:ext>
                  </a:extLst>
                </p:cNvPr>
                <p:cNvSpPr txBox="1"/>
                <p:nvPr/>
              </p:nvSpPr>
              <p:spPr>
                <a:xfrm>
                  <a:off x="5470639" y="5047269"/>
                  <a:ext cx="1345240" cy="523220"/>
                </a:xfrm>
                <a:prstGeom prst="rect">
                  <a:avLst/>
                </a:prstGeom>
                <a:noFill/>
              </p:spPr>
              <p:txBody>
                <a:bodyPr wrap="none" rtlCol="0">
                  <a:spAutoFit/>
                </a:bodyPr>
                <a:lstStyle/>
                <a:p>
                  <a:r>
                    <a:rPr lang="en-US" sz="2800" b="1" dirty="0"/>
                    <a:t>Choice</a:t>
                  </a:r>
                </a:p>
              </p:txBody>
            </p:sp>
            <p:sp>
              <p:nvSpPr>
                <p:cNvPr id="56" name="Oval 55">
                  <a:extLst>
                    <a:ext uri="{FF2B5EF4-FFF2-40B4-BE49-F238E27FC236}">
                      <a16:creationId xmlns:a16="http://schemas.microsoft.com/office/drawing/2014/main" id="{7385205B-0847-E739-4AEB-6D45F0F24DD8}"/>
                    </a:ext>
                  </a:extLst>
                </p:cNvPr>
                <p:cNvSpPr/>
                <p:nvPr/>
              </p:nvSpPr>
              <p:spPr>
                <a:xfrm>
                  <a:off x="5587078" y="2105711"/>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B2A845B6-AC10-CFA7-28A7-404BE162687A}"/>
                    </a:ext>
                  </a:extLst>
                </p:cNvPr>
                <p:cNvSpPr/>
                <p:nvPr/>
              </p:nvSpPr>
              <p:spPr>
                <a:xfrm>
                  <a:off x="6562379" y="2126969"/>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84185C2-D5DC-7ABC-4B04-75BCD3618C67}"/>
                    </a:ext>
                  </a:extLst>
                </p:cNvPr>
                <p:cNvSpPr/>
                <p:nvPr/>
              </p:nvSpPr>
              <p:spPr>
                <a:xfrm>
                  <a:off x="7158947" y="395679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F26261B6-2982-2098-38B2-F1DF5A7FCEEF}"/>
                    </a:ext>
                  </a:extLst>
                </p:cNvPr>
                <p:cNvSpPr/>
                <p:nvPr/>
              </p:nvSpPr>
              <p:spPr>
                <a:xfrm>
                  <a:off x="6511336" y="4591948"/>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A6A016EF-CD28-6C93-FF2A-764905DA7870}"/>
                    </a:ext>
                  </a:extLst>
                </p:cNvPr>
                <p:cNvSpPr/>
                <p:nvPr/>
              </p:nvSpPr>
              <p:spPr>
                <a:xfrm>
                  <a:off x="5468084" y="4516612"/>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CD5920C-FD37-8245-62F3-BBA55AB42A47}"/>
                    </a:ext>
                  </a:extLst>
                </p:cNvPr>
                <p:cNvSpPr/>
                <p:nvPr/>
              </p:nvSpPr>
              <p:spPr>
                <a:xfrm>
                  <a:off x="4785549" y="382487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9A0C1B9-A9F2-7504-B499-585C7BEDEDCC}"/>
                    </a:ext>
                  </a:extLst>
                </p:cNvPr>
                <p:cNvSpPr/>
                <p:nvPr/>
              </p:nvSpPr>
              <p:spPr>
                <a:xfrm>
                  <a:off x="4909137" y="2788356"/>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10BBE38-43CC-D6F9-4C74-26312D279FE3}"/>
                    </a:ext>
                  </a:extLst>
                </p:cNvPr>
                <p:cNvSpPr txBox="1"/>
                <p:nvPr/>
              </p:nvSpPr>
              <p:spPr>
                <a:xfrm>
                  <a:off x="5381308" y="2251398"/>
                  <a:ext cx="1419235" cy="369332"/>
                </a:xfrm>
                <a:prstGeom prst="rect">
                  <a:avLst/>
                </a:prstGeom>
                <a:noFill/>
              </p:spPr>
              <p:txBody>
                <a:bodyPr wrap="none" rtlCol="0">
                  <a:spAutoFit/>
                </a:bodyPr>
                <a:lstStyle/>
                <a:p>
                  <a:r>
                    <a:rPr lang="en-US" dirty="0"/>
                    <a:t>Love          Joy</a:t>
                  </a:r>
                </a:p>
              </p:txBody>
            </p:sp>
            <p:sp>
              <p:nvSpPr>
                <p:cNvPr id="10" name="TextBox 9">
                  <a:extLst>
                    <a:ext uri="{FF2B5EF4-FFF2-40B4-BE49-F238E27FC236}">
                      <a16:creationId xmlns:a16="http://schemas.microsoft.com/office/drawing/2014/main" id="{6C03B757-2F8E-3B8E-58A5-90E7E0F94BF2}"/>
                    </a:ext>
                  </a:extLst>
                </p:cNvPr>
                <p:cNvSpPr txBox="1"/>
                <p:nvPr/>
              </p:nvSpPr>
              <p:spPr>
                <a:xfrm>
                  <a:off x="5040692" y="2700969"/>
                  <a:ext cx="2286395" cy="369332"/>
                </a:xfrm>
                <a:prstGeom prst="rect">
                  <a:avLst/>
                </a:prstGeom>
                <a:noFill/>
              </p:spPr>
              <p:txBody>
                <a:bodyPr wrap="none" rtlCol="0">
                  <a:spAutoFit/>
                </a:bodyPr>
                <a:lstStyle/>
                <a:p>
                  <a:r>
                    <a:rPr lang="en-US" dirty="0"/>
                    <a:t>Peace   Longsuffering</a:t>
                  </a:r>
                </a:p>
              </p:txBody>
            </p:sp>
            <p:sp>
              <p:nvSpPr>
                <p:cNvPr id="22" name="TextBox 21">
                  <a:extLst>
                    <a:ext uri="{FF2B5EF4-FFF2-40B4-BE49-F238E27FC236}">
                      <a16:creationId xmlns:a16="http://schemas.microsoft.com/office/drawing/2014/main" id="{4F0F4CDB-AD0D-9052-98A5-CFDAF5036ED9}"/>
                    </a:ext>
                  </a:extLst>
                </p:cNvPr>
                <p:cNvSpPr txBox="1"/>
                <p:nvPr/>
              </p:nvSpPr>
              <p:spPr>
                <a:xfrm>
                  <a:off x="4923692" y="3615405"/>
                  <a:ext cx="2577950" cy="369332"/>
                </a:xfrm>
                <a:prstGeom prst="rect">
                  <a:avLst/>
                </a:prstGeom>
                <a:noFill/>
              </p:spPr>
              <p:txBody>
                <a:bodyPr wrap="none" rtlCol="0">
                  <a:spAutoFit/>
                </a:bodyPr>
                <a:lstStyle/>
                <a:p>
                  <a:r>
                    <a:rPr lang="en-US" dirty="0"/>
                    <a:t>Gentleness     Goodness</a:t>
                  </a:r>
                </a:p>
              </p:txBody>
            </p:sp>
            <p:sp>
              <p:nvSpPr>
                <p:cNvPr id="23" name="TextBox 22">
                  <a:extLst>
                    <a:ext uri="{FF2B5EF4-FFF2-40B4-BE49-F238E27FC236}">
                      <a16:creationId xmlns:a16="http://schemas.microsoft.com/office/drawing/2014/main" id="{B1B19F9B-75A7-C5F0-2C9F-F7C63E7C22E3}"/>
                    </a:ext>
                  </a:extLst>
                </p:cNvPr>
                <p:cNvSpPr txBox="1"/>
                <p:nvPr/>
              </p:nvSpPr>
              <p:spPr>
                <a:xfrm>
                  <a:off x="4926892" y="3939577"/>
                  <a:ext cx="2345899" cy="646331"/>
                </a:xfrm>
                <a:prstGeom prst="rect">
                  <a:avLst/>
                </a:prstGeom>
                <a:noFill/>
              </p:spPr>
              <p:txBody>
                <a:bodyPr wrap="none" rtlCol="0">
                  <a:spAutoFit/>
                </a:bodyPr>
                <a:lstStyle/>
                <a:p>
                  <a:pPr algn="ctr"/>
                  <a:r>
                    <a:rPr lang="en-US" dirty="0"/>
                    <a:t>Faith              Meekness</a:t>
                  </a:r>
                </a:p>
                <a:p>
                  <a:pPr algn="ctr"/>
                  <a:r>
                    <a:rPr lang="en-US" dirty="0"/>
                    <a:t>Temperance</a:t>
                  </a:r>
                </a:p>
              </p:txBody>
            </p:sp>
            <p:grpSp>
              <p:nvGrpSpPr>
                <p:cNvPr id="40" name="Group 39">
                  <a:extLst>
                    <a:ext uri="{FF2B5EF4-FFF2-40B4-BE49-F238E27FC236}">
                      <a16:creationId xmlns:a16="http://schemas.microsoft.com/office/drawing/2014/main" id="{549135B8-40C7-6516-3D98-4EAF0DBE39DD}"/>
                    </a:ext>
                  </a:extLst>
                </p:cNvPr>
                <p:cNvGrpSpPr/>
                <p:nvPr/>
              </p:nvGrpSpPr>
              <p:grpSpPr>
                <a:xfrm>
                  <a:off x="5859203" y="1839366"/>
                  <a:ext cx="522514" cy="810856"/>
                  <a:chOff x="10450286" y="1809874"/>
                  <a:chExt cx="522514" cy="810856"/>
                </a:xfrm>
              </p:grpSpPr>
              <p:cxnSp>
                <p:nvCxnSpPr>
                  <p:cNvPr id="34" name="Straight Connector 33">
                    <a:extLst>
                      <a:ext uri="{FF2B5EF4-FFF2-40B4-BE49-F238E27FC236}">
                        <a16:creationId xmlns:a16="http://schemas.microsoft.com/office/drawing/2014/main" id="{9FAC0A4E-5D58-2EC1-FF55-3FFE4B0054F7}"/>
                      </a:ext>
                    </a:extLst>
                  </p:cNvPr>
                  <p:cNvCxnSpPr/>
                  <p:nvPr/>
                </p:nvCxnSpPr>
                <p:spPr>
                  <a:xfrm>
                    <a:off x="10741688" y="1809874"/>
                    <a:ext cx="0" cy="810856"/>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67613B5A-0E13-5136-A84F-BD0EEA8B02EC}"/>
                      </a:ext>
                    </a:extLst>
                  </p:cNvPr>
                  <p:cNvCxnSpPr/>
                  <p:nvPr/>
                </p:nvCxnSpPr>
                <p:spPr>
                  <a:xfrm>
                    <a:off x="10450286" y="2079757"/>
                    <a:ext cx="522514" cy="0"/>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grpSp>
          </p:grpSp>
        </p:grpSp>
      </p:grpSp>
      <p:cxnSp>
        <p:nvCxnSpPr>
          <p:cNvPr id="42" name="Straight Arrow Connector 41">
            <a:extLst>
              <a:ext uri="{FF2B5EF4-FFF2-40B4-BE49-F238E27FC236}">
                <a16:creationId xmlns:a16="http://schemas.microsoft.com/office/drawing/2014/main" id="{9B2702DD-FB5B-2053-99CE-9DA632D4C44B}"/>
              </a:ext>
            </a:extLst>
          </p:cNvPr>
          <p:cNvCxnSpPr>
            <a:cxnSpLocks/>
          </p:cNvCxnSpPr>
          <p:nvPr/>
        </p:nvCxnSpPr>
        <p:spPr>
          <a:xfrm>
            <a:off x="4399720" y="988557"/>
            <a:ext cx="3329057" cy="0"/>
          </a:xfrm>
          <a:prstGeom prst="straightConnector1">
            <a:avLst/>
          </a:prstGeom>
          <a:ln w="6350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nvGrpSpPr>
          <p:cNvPr id="44" name="Group 43">
            <a:extLst>
              <a:ext uri="{FF2B5EF4-FFF2-40B4-BE49-F238E27FC236}">
                <a16:creationId xmlns:a16="http://schemas.microsoft.com/office/drawing/2014/main" id="{D5B10A74-9420-9865-83A2-E6CC61C11207}"/>
              </a:ext>
            </a:extLst>
          </p:cNvPr>
          <p:cNvGrpSpPr/>
          <p:nvPr/>
        </p:nvGrpSpPr>
        <p:grpSpPr>
          <a:xfrm>
            <a:off x="86259" y="715943"/>
            <a:ext cx="5851489" cy="5426111"/>
            <a:chOff x="2558980" y="40192"/>
            <a:chExt cx="7074040" cy="6727373"/>
          </a:xfrm>
        </p:grpSpPr>
        <p:grpSp>
          <p:nvGrpSpPr>
            <p:cNvPr id="46" name="Group 45">
              <a:extLst>
                <a:ext uri="{FF2B5EF4-FFF2-40B4-BE49-F238E27FC236}">
                  <a16:creationId xmlns:a16="http://schemas.microsoft.com/office/drawing/2014/main" id="{BF5B8431-3863-D493-4F8D-EB5A736748D8}"/>
                </a:ext>
              </a:extLst>
            </p:cNvPr>
            <p:cNvGrpSpPr/>
            <p:nvPr/>
          </p:nvGrpSpPr>
          <p:grpSpPr>
            <a:xfrm>
              <a:off x="2558980" y="40192"/>
              <a:ext cx="7074040" cy="6727373"/>
              <a:chOff x="2558980" y="40192"/>
              <a:chExt cx="7074040" cy="6727373"/>
            </a:xfrm>
          </p:grpSpPr>
          <p:sp>
            <p:nvSpPr>
              <p:cNvPr id="53" name="Oval 52">
                <a:extLst>
                  <a:ext uri="{FF2B5EF4-FFF2-40B4-BE49-F238E27FC236}">
                    <a16:creationId xmlns:a16="http://schemas.microsoft.com/office/drawing/2014/main" id="{62E6B72B-A7DE-D658-46CD-B48AECDFEE01}"/>
                  </a:ext>
                </a:extLst>
              </p:cNvPr>
              <p:cNvSpPr/>
              <p:nvPr/>
            </p:nvSpPr>
            <p:spPr>
              <a:xfrm>
                <a:off x="2558980" y="90435"/>
                <a:ext cx="7074040" cy="6677130"/>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E2DBAEE5-CDAA-498D-1005-6FB065A57040}"/>
                  </a:ext>
                </a:extLst>
              </p:cNvPr>
              <p:cNvSpPr/>
              <p:nvPr/>
            </p:nvSpPr>
            <p:spPr>
              <a:xfrm>
                <a:off x="3186164" y="686637"/>
                <a:ext cx="5819671" cy="5484725"/>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7378511-4523-2A56-F3C4-8DE52D9E9A92}"/>
                  </a:ext>
                </a:extLst>
              </p:cNvPr>
              <p:cNvSpPr/>
              <p:nvPr/>
            </p:nvSpPr>
            <p:spPr>
              <a:xfrm>
                <a:off x="5479484" y="40192"/>
                <a:ext cx="1233030"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Body</a:t>
                </a:r>
              </a:p>
            </p:txBody>
          </p:sp>
          <p:sp>
            <p:nvSpPr>
              <p:cNvPr id="66" name="Rectangle 65">
                <a:extLst>
                  <a:ext uri="{FF2B5EF4-FFF2-40B4-BE49-F238E27FC236}">
                    <a16:creationId xmlns:a16="http://schemas.microsoft.com/office/drawing/2014/main" id="{74D9F8B6-C7F1-7A01-23BD-BCAB98E3B1D2}"/>
                  </a:ext>
                </a:extLst>
              </p:cNvPr>
              <p:cNvSpPr/>
              <p:nvPr/>
            </p:nvSpPr>
            <p:spPr>
              <a:xfrm>
                <a:off x="5531581" y="661459"/>
                <a:ext cx="112883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Soul</a:t>
                </a:r>
              </a:p>
            </p:txBody>
          </p:sp>
          <p:sp>
            <p:nvSpPr>
              <p:cNvPr id="67" name="Oval 66">
                <a:extLst>
                  <a:ext uri="{FF2B5EF4-FFF2-40B4-BE49-F238E27FC236}">
                    <a16:creationId xmlns:a16="http://schemas.microsoft.com/office/drawing/2014/main" id="{24D6EFC9-3B07-AAFB-3DE4-D29ADCDE8A67}"/>
                  </a:ext>
                </a:extLst>
              </p:cNvPr>
              <p:cNvSpPr/>
              <p:nvPr/>
            </p:nvSpPr>
            <p:spPr>
              <a:xfrm>
                <a:off x="3771062" y="1251019"/>
                <a:ext cx="4649876" cy="4355961"/>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80490353-F4EF-B032-3680-A6B20B08E055}"/>
                  </a:ext>
                </a:extLst>
              </p:cNvPr>
              <p:cNvSpPr/>
              <p:nvPr/>
            </p:nvSpPr>
            <p:spPr>
              <a:xfrm>
                <a:off x="5440210" y="1225841"/>
                <a:ext cx="1311578"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Spirit</a:t>
                </a:r>
              </a:p>
            </p:txBody>
          </p:sp>
          <p:sp>
            <p:nvSpPr>
              <p:cNvPr id="69" name="TextBox 68">
                <a:extLst>
                  <a:ext uri="{FF2B5EF4-FFF2-40B4-BE49-F238E27FC236}">
                    <a16:creationId xmlns:a16="http://schemas.microsoft.com/office/drawing/2014/main" id="{18E205A5-3BEC-5C9D-EC26-47BC85C54D78}"/>
                  </a:ext>
                </a:extLst>
              </p:cNvPr>
              <p:cNvSpPr txBox="1"/>
              <p:nvPr/>
            </p:nvSpPr>
            <p:spPr>
              <a:xfrm rot="-2940000">
                <a:off x="3644283" y="1550274"/>
                <a:ext cx="994183" cy="523220"/>
              </a:xfrm>
              <a:prstGeom prst="rect">
                <a:avLst/>
              </a:prstGeom>
              <a:noFill/>
            </p:spPr>
            <p:txBody>
              <a:bodyPr wrap="none" rtlCol="0">
                <a:spAutoFit/>
              </a:bodyPr>
              <a:lstStyle/>
              <a:p>
                <a:r>
                  <a:rPr lang="en-US" sz="2800" b="1" dirty="0"/>
                  <a:t>Mind</a:t>
                </a:r>
              </a:p>
            </p:txBody>
          </p:sp>
          <p:sp>
            <p:nvSpPr>
              <p:cNvPr id="70" name="TextBox 69">
                <a:extLst>
                  <a:ext uri="{FF2B5EF4-FFF2-40B4-BE49-F238E27FC236}">
                    <a16:creationId xmlns:a16="http://schemas.microsoft.com/office/drawing/2014/main" id="{2EFFD759-0443-6D38-4B30-FBD828B4428F}"/>
                  </a:ext>
                </a:extLst>
              </p:cNvPr>
              <p:cNvSpPr txBox="1"/>
              <p:nvPr/>
            </p:nvSpPr>
            <p:spPr>
              <a:xfrm>
                <a:off x="5680659" y="5606980"/>
                <a:ext cx="830677" cy="523220"/>
              </a:xfrm>
              <a:prstGeom prst="rect">
                <a:avLst/>
              </a:prstGeom>
              <a:noFill/>
            </p:spPr>
            <p:txBody>
              <a:bodyPr wrap="none" rtlCol="0">
                <a:spAutoFit/>
              </a:bodyPr>
              <a:lstStyle/>
              <a:p>
                <a:r>
                  <a:rPr lang="en-US" sz="2800" b="1" dirty="0"/>
                  <a:t>Will</a:t>
                </a:r>
              </a:p>
            </p:txBody>
          </p:sp>
          <p:sp>
            <p:nvSpPr>
              <p:cNvPr id="71" name="TextBox 70">
                <a:extLst>
                  <a:ext uri="{FF2B5EF4-FFF2-40B4-BE49-F238E27FC236}">
                    <a16:creationId xmlns:a16="http://schemas.microsoft.com/office/drawing/2014/main" id="{444F798A-E5C7-CCA1-8A1A-336B8185EBDD}"/>
                  </a:ext>
                </a:extLst>
              </p:cNvPr>
              <p:cNvSpPr txBox="1"/>
              <p:nvPr/>
            </p:nvSpPr>
            <p:spPr>
              <a:xfrm rot="3000000">
                <a:off x="7291759" y="1702671"/>
                <a:ext cx="1737976" cy="523220"/>
              </a:xfrm>
              <a:prstGeom prst="rect">
                <a:avLst/>
              </a:prstGeom>
              <a:noFill/>
            </p:spPr>
            <p:txBody>
              <a:bodyPr wrap="none" rtlCol="0">
                <a:spAutoFit/>
              </a:bodyPr>
              <a:lstStyle/>
              <a:p>
                <a:r>
                  <a:rPr lang="en-US" sz="2800" b="1" dirty="0"/>
                  <a:t>Emotions</a:t>
                </a:r>
              </a:p>
            </p:txBody>
          </p:sp>
          <p:sp>
            <p:nvSpPr>
              <p:cNvPr id="72" name="TextBox 71">
                <a:extLst>
                  <a:ext uri="{FF2B5EF4-FFF2-40B4-BE49-F238E27FC236}">
                    <a16:creationId xmlns:a16="http://schemas.microsoft.com/office/drawing/2014/main" id="{56DB1456-9A9A-9F20-4626-97418AB3CD4D}"/>
                  </a:ext>
                </a:extLst>
              </p:cNvPr>
              <p:cNvSpPr txBox="1"/>
              <p:nvPr/>
            </p:nvSpPr>
            <p:spPr>
              <a:xfrm rot="-2940000">
                <a:off x="3102574" y="1199607"/>
                <a:ext cx="1133644" cy="523220"/>
              </a:xfrm>
              <a:prstGeom prst="rect">
                <a:avLst/>
              </a:prstGeom>
              <a:noFill/>
            </p:spPr>
            <p:txBody>
              <a:bodyPr wrap="none" rtlCol="0">
                <a:spAutoFit/>
              </a:bodyPr>
              <a:lstStyle/>
              <a:p>
                <a:r>
                  <a:rPr lang="en-US" sz="2800" b="1" dirty="0"/>
                  <a:t>Blood</a:t>
                </a:r>
              </a:p>
            </p:txBody>
          </p:sp>
          <p:sp>
            <p:nvSpPr>
              <p:cNvPr id="73" name="TextBox 72">
                <a:extLst>
                  <a:ext uri="{FF2B5EF4-FFF2-40B4-BE49-F238E27FC236}">
                    <a16:creationId xmlns:a16="http://schemas.microsoft.com/office/drawing/2014/main" id="{78CDA0E6-F0E4-D535-C23B-8A8528AF1D72}"/>
                  </a:ext>
                </a:extLst>
              </p:cNvPr>
              <p:cNvSpPr txBox="1"/>
              <p:nvPr/>
            </p:nvSpPr>
            <p:spPr>
              <a:xfrm rot="3000000">
                <a:off x="8049732" y="1258755"/>
                <a:ext cx="1021433" cy="523220"/>
              </a:xfrm>
              <a:prstGeom prst="rect">
                <a:avLst/>
              </a:prstGeom>
              <a:noFill/>
            </p:spPr>
            <p:txBody>
              <a:bodyPr wrap="none" rtlCol="0">
                <a:spAutoFit/>
              </a:bodyPr>
              <a:lstStyle/>
              <a:p>
                <a:r>
                  <a:rPr lang="en-US" sz="2800" b="1" dirty="0"/>
                  <a:t>Bone</a:t>
                </a:r>
              </a:p>
            </p:txBody>
          </p:sp>
          <p:sp>
            <p:nvSpPr>
              <p:cNvPr id="74" name="TextBox 73">
                <a:extLst>
                  <a:ext uri="{FF2B5EF4-FFF2-40B4-BE49-F238E27FC236}">
                    <a16:creationId xmlns:a16="http://schemas.microsoft.com/office/drawing/2014/main" id="{7B5639FE-CD49-C9A1-BA30-9F08B49D0D3B}"/>
                  </a:ext>
                </a:extLst>
              </p:cNvPr>
              <p:cNvSpPr txBox="1"/>
              <p:nvPr/>
            </p:nvSpPr>
            <p:spPr>
              <a:xfrm>
                <a:off x="5531581" y="6162990"/>
                <a:ext cx="1242648" cy="523220"/>
              </a:xfrm>
              <a:prstGeom prst="rect">
                <a:avLst/>
              </a:prstGeom>
              <a:noFill/>
            </p:spPr>
            <p:txBody>
              <a:bodyPr wrap="none" rtlCol="0">
                <a:spAutoFit/>
              </a:bodyPr>
              <a:lstStyle/>
              <a:p>
                <a:r>
                  <a:rPr lang="en-US" sz="2800" b="1" dirty="0"/>
                  <a:t>Tissue</a:t>
                </a:r>
              </a:p>
            </p:txBody>
          </p:sp>
          <p:sp>
            <p:nvSpPr>
              <p:cNvPr id="75" name="Oval 74">
                <a:extLst>
                  <a:ext uri="{FF2B5EF4-FFF2-40B4-BE49-F238E27FC236}">
                    <a16:creationId xmlns:a16="http://schemas.microsoft.com/office/drawing/2014/main" id="{451A63C3-F4C2-23B2-6D12-7C2ACBF3992F}"/>
                  </a:ext>
                </a:extLst>
              </p:cNvPr>
              <p:cNvSpPr/>
              <p:nvPr/>
            </p:nvSpPr>
            <p:spPr>
              <a:xfrm>
                <a:off x="4512705" y="1774370"/>
                <a:ext cx="3261109" cy="3309258"/>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9B5A8083-05B2-BD13-F8C7-A7E3E90EEDCB}"/>
                  </a:ext>
                </a:extLst>
              </p:cNvPr>
              <p:cNvSpPr txBox="1"/>
              <p:nvPr/>
            </p:nvSpPr>
            <p:spPr>
              <a:xfrm rot="3000000">
                <a:off x="7079319" y="2003198"/>
                <a:ext cx="1106393" cy="523220"/>
              </a:xfrm>
              <a:prstGeom prst="rect">
                <a:avLst/>
              </a:prstGeom>
              <a:noFill/>
            </p:spPr>
            <p:txBody>
              <a:bodyPr wrap="none" rtlCol="0">
                <a:spAutoFit/>
              </a:bodyPr>
              <a:lstStyle/>
              <a:p>
                <a:r>
                  <a:rPr lang="en-US" sz="2800" b="1" dirty="0"/>
                  <a:t>Heart</a:t>
                </a:r>
              </a:p>
            </p:txBody>
          </p:sp>
          <p:sp>
            <p:nvSpPr>
              <p:cNvPr id="77" name="TextBox 76">
                <a:extLst>
                  <a:ext uri="{FF2B5EF4-FFF2-40B4-BE49-F238E27FC236}">
                    <a16:creationId xmlns:a16="http://schemas.microsoft.com/office/drawing/2014/main" id="{1D1592BB-5F9E-1752-406B-47525C6437F6}"/>
                  </a:ext>
                </a:extLst>
              </p:cNvPr>
              <p:cNvSpPr txBox="1"/>
              <p:nvPr/>
            </p:nvSpPr>
            <p:spPr>
              <a:xfrm rot="-2940000">
                <a:off x="3520075" y="1989724"/>
                <a:ext cx="2137124" cy="523220"/>
              </a:xfrm>
              <a:prstGeom prst="rect">
                <a:avLst/>
              </a:prstGeom>
              <a:noFill/>
            </p:spPr>
            <p:txBody>
              <a:bodyPr wrap="none" rtlCol="0">
                <a:spAutoFit/>
              </a:bodyPr>
              <a:lstStyle/>
              <a:p>
                <a:r>
                  <a:rPr lang="en-US" sz="2800" b="1" dirty="0"/>
                  <a:t>Conscience</a:t>
                </a:r>
              </a:p>
            </p:txBody>
          </p:sp>
          <p:sp>
            <p:nvSpPr>
              <p:cNvPr id="78" name="Rectangle 77">
                <a:extLst>
                  <a:ext uri="{FF2B5EF4-FFF2-40B4-BE49-F238E27FC236}">
                    <a16:creationId xmlns:a16="http://schemas.microsoft.com/office/drawing/2014/main" id="{6A4CE9F0-64E7-93B1-5EA9-9DCEB0EC37CB}"/>
                  </a:ext>
                </a:extLst>
              </p:cNvPr>
              <p:cNvSpPr/>
              <p:nvPr/>
            </p:nvSpPr>
            <p:spPr>
              <a:xfrm>
                <a:off x="5468796" y="3173833"/>
                <a:ext cx="145129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Death</a:t>
                </a:r>
              </a:p>
            </p:txBody>
          </p:sp>
          <p:sp>
            <p:nvSpPr>
              <p:cNvPr id="79" name="TextBox 78">
                <a:extLst>
                  <a:ext uri="{FF2B5EF4-FFF2-40B4-BE49-F238E27FC236}">
                    <a16:creationId xmlns:a16="http://schemas.microsoft.com/office/drawing/2014/main" id="{4854C26F-54D9-FA85-8642-168C313BEF25}"/>
                  </a:ext>
                </a:extLst>
              </p:cNvPr>
              <p:cNvSpPr txBox="1"/>
              <p:nvPr/>
            </p:nvSpPr>
            <p:spPr>
              <a:xfrm>
                <a:off x="5470639" y="5047269"/>
                <a:ext cx="1345240" cy="523220"/>
              </a:xfrm>
              <a:prstGeom prst="rect">
                <a:avLst/>
              </a:prstGeom>
              <a:noFill/>
            </p:spPr>
            <p:txBody>
              <a:bodyPr wrap="none" rtlCol="0">
                <a:spAutoFit/>
              </a:bodyPr>
              <a:lstStyle/>
              <a:p>
                <a:r>
                  <a:rPr lang="en-US" sz="2800" b="1" dirty="0"/>
                  <a:t>Choice</a:t>
                </a:r>
              </a:p>
            </p:txBody>
          </p:sp>
          <p:cxnSp>
            <p:nvCxnSpPr>
              <p:cNvPr id="80" name="Straight Arrow Connector 79">
                <a:extLst>
                  <a:ext uri="{FF2B5EF4-FFF2-40B4-BE49-F238E27FC236}">
                    <a16:creationId xmlns:a16="http://schemas.microsoft.com/office/drawing/2014/main" id="{CEC13C08-00A4-5C12-995F-41A04100E892}"/>
                  </a:ext>
                </a:extLst>
              </p:cNvPr>
              <p:cNvCxnSpPr/>
              <p:nvPr/>
            </p:nvCxnSpPr>
            <p:spPr>
              <a:xfrm flipV="1">
                <a:off x="6712514" y="1743570"/>
                <a:ext cx="232753"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1" name="Straight Arrow Connector 80">
                <a:extLst>
                  <a:ext uri="{FF2B5EF4-FFF2-40B4-BE49-F238E27FC236}">
                    <a16:creationId xmlns:a16="http://schemas.microsoft.com/office/drawing/2014/main" id="{05BD1ACF-8F82-DBAA-282F-E6A33849B5CB}"/>
                  </a:ext>
                </a:extLst>
              </p:cNvPr>
              <p:cNvCxnSpPr/>
              <p:nvPr/>
            </p:nvCxnSpPr>
            <p:spPr>
              <a:xfrm flipV="1">
                <a:off x="7401767" y="2659708"/>
                <a:ext cx="371885" cy="2066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2" name="Straight Arrow Connector 81">
                <a:extLst>
                  <a:ext uri="{FF2B5EF4-FFF2-40B4-BE49-F238E27FC236}">
                    <a16:creationId xmlns:a16="http://schemas.microsoft.com/office/drawing/2014/main" id="{85EA0375-AF6F-10EE-147D-953A8C5AED79}"/>
                  </a:ext>
                </a:extLst>
              </p:cNvPr>
              <p:cNvCxnSpPr/>
              <p:nvPr/>
            </p:nvCxnSpPr>
            <p:spPr>
              <a:xfrm>
                <a:off x="7315659" y="4128547"/>
                <a:ext cx="396903" cy="25288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2B611A2E-855D-1D42-265E-0F48D909A15F}"/>
                  </a:ext>
                </a:extLst>
              </p:cNvPr>
              <p:cNvCxnSpPr/>
              <p:nvPr/>
            </p:nvCxnSpPr>
            <p:spPr>
              <a:xfrm>
                <a:off x="6660416" y="4776289"/>
                <a:ext cx="168474" cy="3552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1FC7E074-0C78-E8C8-A5BC-08E2D1B33800}"/>
                  </a:ext>
                </a:extLst>
              </p:cNvPr>
              <p:cNvCxnSpPr/>
              <p:nvPr/>
            </p:nvCxnSpPr>
            <p:spPr>
              <a:xfrm flipH="1">
                <a:off x="5309778" y="4675046"/>
                <a:ext cx="221803" cy="37222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61850CF9-0B1B-B697-7860-6954F35FDC1B}"/>
                  </a:ext>
                </a:extLst>
              </p:cNvPr>
              <p:cNvCxnSpPr/>
              <p:nvPr/>
            </p:nvCxnSpPr>
            <p:spPr>
              <a:xfrm flipH="1">
                <a:off x="4358765" y="3952602"/>
                <a:ext cx="422610" cy="17181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D022EAAF-DB09-87E6-8B19-6DE53AD7D63C}"/>
                  </a:ext>
                </a:extLst>
              </p:cNvPr>
              <p:cNvCxnSpPr>
                <a:cxnSpLocks/>
              </p:cNvCxnSpPr>
              <p:nvPr/>
            </p:nvCxnSpPr>
            <p:spPr>
              <a:xfrm flipH="1" flipV="1">
                <a:off x="4480742" y="2613375"/>
                <a:ext cx="442950" cy="23940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7" name="Straight Arrow Connector 86">
                <a:extLst>
                  <a:ext uri="{FF2B5EF4-FFF2-40B4-BE49-F238E27FC236}">
                    <a16:creationId xmlns:a16="http://schemas.microsoft.com/office/drawing/2014/main" id="{07FB4B27-5F74-5081-6604-89FA6EA866C2}"/>
                  </a:ext>
                </a:extLst>
              </p:cNvPr>
              <p:cNvCxnSpPr/>
              <p:nvPr/>
            </p:nvCxnSpPr>
            <p:spPr>
              <a:xfrm flipH="1" flipV="1">
                <a:off x="5381308" y="1743570"/>
                <a:ext cx="259058" cy="38602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88" name="Oval 87">
                <a:extLst>
                  <a:ext uri="{FF2B5EF4-FFF2-40B4-BE49-F238E27FC236}">
                    <a16:creationId xmlns:a16="http://schemas.microsoft.com/office/drawing/2014/main" id="{1CDE1C05-70FD-7ADB-734C-3F71F9E340D4}"/>
                  </a:ext>
                </a:extLst>
              </p:cNvPr>
              <p:cNvSpPr/>
              <p:nvPr/>
            </p:nvSpPr>
            <p:spPr>
              <a:xfrm>
                <a:off x="5587078" y="2105711"/>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2CF5F6B2-5042-EEDB-18E6-4AF1B8DCCEF4}"/>
                  </a:ext>
                </a:extLst>
              </p:cNvPr>
              <p:cNvSpPr/>
              <p:nvPr/>
            </p:nvSpPr>
            <p:spPr>
              <a:xfrm>
                <a:off x="6562379" y="2126969"/>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B6A6F777-FF2A-3E32-8E1A-E4530BFC8809}"/>
                  </a:ext>
                </a:extLst>
              </p:cNvPr>
              <p:cNvSpPr/>
              <p:nvPr/>
            </p:nvSpPr>
            <p:spPr>
              <a:xfrm>
                <a:off x="7257308" y="2823303"/>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9A50F72C-432E-80E0-EC92-00374BAEDB20}"/>
                  </a:ext>
                </a:extLst>
              </p:cNvPr>
              <p:cNvSpPr/>
              <p:nvPr/>
            </p:nvSpPr>
            <p:spPr>
              <a:xfrm>
                <a:off x="4785549" y="382487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F7919BB1-1677-2A8D-D5A8-B4658494890A}"/>
                  </a:ext>
                </a:extLst>
              </p:cNvPr>
              <p:cNvSpPr/>
              <p:nvPr/>
            </p:nvSpPr>
            <p:spPr>
              <a:xfrm>
                <a:off x="4909137" y="2788356"/>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79F40EE9-5BCD-B643-178D-79FE32BC71E3}"/>
                  </a:ext>
                </a:extLst>
              </p:cNvPr>
              <p:cNvSpPr txBox="1"/>
              <p:nvPr/>
            </p:nvSpPr>
            <p:spPr>
              <a:xfrm>
                <a:off x="5461728" y="2219743"/>
                <a:ext cx="1557286" cy="646331"/>
              </a:xfrm>
              <a:prstGeom prst="rect">
                <a:avLst/>
              </a:prstGeom>
              <a:noFill/>
            </p:spPr>
            <p:txBody>
              <a:bodyPr wrap="none" rtlCol="0">
                <a:spAutoFit/>
              </a:bodyPr>
              <a:lstStyle/>
              <a:p>
                <a:r>
                  <a:rPr lang="en-US" dirty="0"/>
                  <a:t>Sin, Trespass</a:t>
                </a:r>
              </a:p>
              <a:p>
                <a:r>
                  <a:rPr lang="en-US" dirty="0"/>
                  <a:t>Transgression</a:t>
                </a:r>
              </a:p>
            </p:txBody>
          </p:sp>
          <p:sp>
            <p:nvSpPr>
              <p:cNvPr id="94" name="TextBox 93">
                <a:extLst>
                  <a:ext uri="{FF2B5EF4-FFF2-40B4-BE49-F238E27FC236}">
                    <a16:creationId xmlns:a16="http://schemas.microsoft.com/office/drawing/2014/main" id="{5BA11A7C-BF45-B9CB-27DE-F80520FF90A3}"/>
                  </a:ext>
                </a:extLst>
              </p:cNvPr>
              <p:cNvSpPr txBox="1"/>
              <p:nvPr/>
            </p:nvSpPr>
            <p:spPr>
              <a:xfrm>
                <a:off x="5215072" y="2748135"/>
                <a:ext cx="1958741" cy="646331"/>
              </a:xfrm>
              <a:prstGeom prst="rect">
                <a:avLst/>
              </a:prstGeom>
              <a:noFill/>
            </p:spPr>
            <p:txBody>
              <a:bodyPr wrap="none" rtlCol="0">
                <a:spAutoFit/>
              </a:bodyPr>
              <a:lstStyle/>
              <a:p>
                <a:pPr algn="ctr"/>
                <a:r>
                  <a:rPr lang="en-US" dirty="0"/>
                  <a:t>Sexual Immorality</a:t>
                </a:r>
              </a:p>
              <a:p>
                <a:pPr algn="ctr"/>
                <a:r>
                  <a:rPr lang="en-US" dirty="0"/>
                  <a:t>Theft, Lying</a:t>
                </a:r>
              </a:p>
            </p:txBody>
          </p:sp>
          <p:sp>
            <p:nvSpPr>
              <p:cNvPr id="95" name="TextBox 94">
                <a:extLst>
                  <a:ext uri="{FF2B5EF4-FFF2-40B4-BE49-F238E27FC236}">
                    <a16:creationId xmlns:a16="http://schemas.microsoft.com/office/drawing/2014/main" id="{7AE58DF0-4622-CD47-80D6-ADDB20A3757D}"/>
                  </a:ext>
                </a:extLst>
              </p:cNvPr>
              <p:cNvSpPr txBox="1"/>
              <p:nvPr/>
            </p:nvSpPr>
            <p:spPr>
              <a:xfrm>
                <a:off x="4984601" y="3665645"/>
                <a:ext cx="2346283" cy="1200329"/>
              </a:xfrm>
              <a:prstGeom prst="rect">
                <a:avLst/>
              </a:prstGeom>
              <a:noFill/>
            </p:spPr>
            <p:txBody>
              <a:bodyPr wrap="none" rtlCol="0">
                <a:spAutoFit/>
              </a:bodyPr>
              <a:lstStyle/>
              <a:p>
                <a:pPr algn="ctr"/>
                <a:r>
                  <a:rPr lang="en-US" dirty="0"/>
                  <a:t>Hatred Unforgiveness</a:t>
                </a:r>
              </a:p>
              <a:p>
                <a:pPr algn="ctr"/>
                <a:r>
                  <a:rPr lang="en-US" dirty="0"/>
                  <a:t>Selfishness</a:t>
                </a:r>
              </a:p>
              <a:p>
                <a:pPr algn="ctr"/>
                <a:r>
                  <a:rPr lang="en-US" dirty="0"/>
                  <a:t>Lust, Greed, Envy</a:t>
                </a:r>
              </a:p>
              <a:p>
                <a:endParaRPr lang="en-US" dirty="0"/>
              </a:p>
            </p:txBody>
          </p:sp>
        </p:grpSp>
        <p:sp>
          <p:nvSpPr>
            <p:cNvPr id="47" name="Oval 46">
              <a:extLst>
                <a:ext uri="{FF2B5EF4-FFF2-40B4-BE49-F238E27FC236}">
                  <a16:creationId xmlns:a16="http://schemas.microsoft.com/office/drawing/2014/main" id="{29BBA3C4-F96E-28D7-02AB-09D81081A479}"/>
                </a:ext>
              </a:extLst>
            </p:cNvPr>
            <p:cNvSpPr/>
            <p:nvPr/>
          </p:nvSpPr>
          <p:spPr>
            <a:xfrm>
              <a:off x="7158947" y="3956797"/>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591B1004-A9A3-DC91-66D9-D4E55DC05386}"/>
                </a:ext>
              </a:extLst>
            </p:cNvPr>
            <p:cNvSpPr/>
            <p:nvPr/>
          </p:nvSpPr>
          <p:spPr>
            <a:xfrm>
              <a:off x="6511336" y="4591948"/>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19716A12-F83D-27C8-7672-625D87B940BF}"/>
                </a:ext>
              </a:extLst>
            </p:cNvPr>
            <p:cNvSpPr/>
            <p:nvPr/>
          </p:nvSpPr>
          <p:spPr>
            <a:xfrm>
              <a:off x="5468084" y="4516612"/>
              <a:ext cx="190919" cy="194559"/>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6" name="TextBox 95">
            <a:extLst>
              <a:ext uri="{FF2B5EF4-FFF2-40B4-BE49-F238E27FC236}">
                <a16:creationId xmlns:a16="http://schemas.microsoft.com/office/drawing/2014/main" id="{57971884-9FE9-D6C3-F618-5C07BCD4D630}"/>
              </a:ext>
            </a:extLst>
          </p:cNvPr>
          <p:cNvSpPr txBox="1"/>
          <p:nvPr/>
        </p:nvSpPr>
        <p:spPr>
          <a:xfrm>
            <a:off x="4324946" y="5868266"/>
            <a:ext cx="4434034" cy="923330"/>
          </a:xfrm>
          <a:prstGeom prst="rect">
            <a:avLst/>
          </a:prstGeom>
          <a:noFill/>
        </p:spPr>
        <p:txBody>
          <a:bodyPr wrap="none" rtlCol="0">
            <a:spAutoFit/>
          </a:bodyPr>
          <a:lstStyle/>
          <a:p>
            <a:r>
              <a:rPr lang="en-US" dirty="0"/>
              <a:t>For you have need of endurance, </a:t>
            </a:r>
          </a:p>
          <a:p>
            <a:r>
              <a:rPr lang="en-US" dirty="0"/>
              <a:t>so that after you have done the will of God, </a:t>
            </a:r>
          </a:p>
          <a:p>
            <a:r>
              <a:rPr lang="en-US" dirty="0"/>
              <a:t>you may receive the promise Heb 10:36</a:t>
            </a:r>
          </a:p>
        </p:txBody>
      </p:sp>
      <p:sp>
        <p:nvSpPr>
          <p:cNvPr id="99" name="TextBox 98">
            <a:extLst>
              <a:ext uri="{FF2B5EF4-FFF2-40B4-BE49-F238E27FC236}">
                <a16:creationId xmlns:a16="http://schemas.microsoft.com/office/drawing/2014/main" id="{038945CF-03F4-FA47-0DC6-C59F1E344274}"/>
              </a:ext>
            </a:extLst>
          </p:cNvPr>
          <p:cNvSpPr txBox="1"/>
          <p:nvPr/>
        </p:nvSpPr>
        <p:spPr>
          <a:xfrm>
            <a:off x="5434927" y="1009580"/>
            <a:ext cx="1371209" cy="923330"/>
          </a:xfrm>
          <a:prstGeom prst="rect">
            <a:avLst/>
          </a:prstGeom>
          <a:noFill/>
        </p:spPr>
        <p:txBody>
          <a:bodyPr wrap="none" rtlCol="0">
            <a:spAutoFit/>
          </a:bodyPr>
          <a:lstStyle/>
          <a:p>
            <a:r>
              <a:rPr lang="en-US" dirty="0"/>
              <a:t>Surrender</a:t>
            </a:r>
          </a:p>
          <a:p>
            <a:r>
              <a:rPr lang="en-US" dirty="0"/>
              <a:t>Submission</a:t>
            </a:r>
          </a:p>
          <a:p>
            <a:r>
              <a:rPr lang="en-US" dirty="0"/>
              <a:t>Hard Work</a:t>
            </a:r>
          </a:p>
        </p:txBody>
      </p:sp>
      <p:sp>
        <p:nvSpPr>
          <p:cNvPr id="4" name="TextBox 3">
            <a:extLst>
              <a:ext uri="{FF2B5EF4-FFF2-40B4-BE49-F238E27FC236}">
                <a16:creationId xmlns:a16="http://schemas.microsoft.com/office/drawing/2014/main" id="{8667A907-C49B-2419-152A-AFE0FDD2C693}"/>
              </a:ext>
            </a:extLst>
          </p:cNvPr>
          <p:cNvSpPr txBox="1"/>
          <p:nvPr/>
        </p:nvSpPr>
        <p:spPr>
          <a:xfrm>
            <a:off x="2212827" y="106926"/>
            <a:ext cx="1690719" cy="646331"/>
          </a:xfrm>
          <a:prstGeom prst="rect">
            <a:avLst/>
          </a:prstGeom>
          <a:noFill/>
        </p:spPr>
        <p:txBody>
          <a:bodyPr wrap="none" rtlCol="0">
            <a:spAutoFit/>
          </a:bodyPr>
          <a:lstStyle/>
          <a:p>
            <a:pPr algn="ctr"/>
            <a:r>
              <a:rPr lang="en-US" dirty="0"/>
              <a:t>Lost alone and </a:t>
            </a:r>
          </a:p>
          <a:p>
            <a:pPr algn="ctr"/>
            <a:r>
              <a:rPr lang="en-US" dirty="0"/>
              <a:t>Without God</a:t>
            </a:r>
          </a:p>
        </p:txBody>
      </p:sp>
      <p:sp>
        <p:nvSpPr>
          <p:cNvPr id="25" name="TextBox 24">
            <a:extLst>
              <a:ext uri="{FF2B5EF4-FFF2-40B4-BE49-F238E27FC236}">
                <a16:creationId xmlns:a16="http://schemas.microsoft.com/office/drawing/2014/main" id="{0F8F488A-0214-D656-E716-3F6522B30D52}"/>
              </a:ext>
            </a:extLst>
          </p:cNvPr>
          <p:cNvSpPr txBox="1"/>
          <p:nvPr/>
        </p:nvSpPr>
        <p:spPr>
          <a:xfrm>
            <a:off x="8262995" y="149571"/>
            <a:ext cx="2055371" cy="646331"/>
          </a:xfrm>
          <a:prstGeom prst="rect">
            <a:avLst/>
          </a:prstGeom>
          <a:noFill/>
        </p:spPr>
        <p:txBody>
          <a:bodyPr wrap="none" rtlCol="0">
            <a:spAutoFit/>
          </a:bodyPr>
          <a:lstStyle/>
          <a:p>
            <a:pPr algn="ctr"/>
            <a:r>
              <a:rPr lang="en-US" dirty="0"/>
              <a:t>Born again through</a:t>
            </a:r>
          </a:p>
          <a:p>
            <a:pPr algn="ctr"/>
            <a:r>
              <a:rPr lang="en-US" dirty="0"/>
              <a:t>Jesus Christ</a:t>
            </a:r>
          </a:p>
        </p:txBody>
      </p:sp>
    </p:spTree>
    <p:extLst>
      <p:ext uri="{BB962C8B-B14F-4D97-AF65-F5344CB8AC3E}">
        <p14:creationId xmlns:p14="http://schemas.microsoft.com/office/powerpoint/2010/main" val="926324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BA87F7-2400-C62A-5C36-212170A507EB}"/>
              </a:ext>
            </a:extLst>
          </p:cNvPr>
          <p:cNvSpPr txBox="1"/>
          <p:nvPr/>
        </p:nvSpPr>
        <p:spPr>
          <a:xfrm>
            <a:off x="3047163" y="753856"/>
            <a:ext cx="6094324" cy="5355312"/>
          </a:xfrm>
          <a:prstGeom prst="rect">
            <a:avLst/>
          </a:prstGeom>
          <a:noFill/>
        </p:spPr>
        <p:txBody>
          <a:bodyPr wrap="square">
            <a:spAutoFit/>
          </a:bodyPr>
          <a:lstStyle/>
          <a:p>
            <a:r>
              <a:rPr lang="en-US" dirty="0"/>
              <a:t>16I say then: Walk in the Spirit, and you shall not fulfill the lust of the flesh. 17For the flesh lusts against the Spirit, and the Spirit against the flesh; and these are contrary to one another, so that you do not do the things that you wish. 18But if you are led by the Spirit, you are not under the law.</a:t>
            </a:r>
          </a:p>
          <a:p>
            <a:r>
              <a:rPr lang="en-US" dirty="0"/>
              <a:t>19Now the works of the flesh are evident, which are: adultery, fornication, uncleanness, lewdness, 20idolatry, sorcery, hatred, contentions, jealousies, outbursts of wrath, selfish ambitions, dissensions, heresies, 21envy, murders, drunkenness, revelries, and the like; of which I tell you beforehand, just as I also told you in time past, that those who practice such things will not inherit the kingdom of God.</a:t>
            </a:r>
          </a:p>
          <a:p>
            <a:r>
              <a:rPr lang="en-US" dirty="0"/>
              <a:t>22But the fruit of the Spirit is love, joy, peace, longsuffering, kindness, goodness, faithfulness, 23gentleness, self-control. Against such there is no law. 24And those who are Christ’s have crucified the flesh with its passions and desires. 25If we live in the Spirit, let us also walk in the Spirit. 26Let us not become conceited, provoking one another, envying one another. Galatians 5:16-26</a:t>
            </a:r>
          </a:p>
        </p:txBody>
      </p:sp>
    </p:spTree>
    <p:extLst>
      <p:ext uri="{BB962C8B-B14F-4D97-AF65-F5344CB8AC3E}">
        <p14:creationId xmlns:p14="http://schemas.microsoft.com/office/powerpoint/2010/main" val="2627617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BA87F7-2400-C62A-5C36-212170A507EB}"/>
              </a:ext>
            </a:extLst>
          </p:cNvPr>
          <p:cNvSpPr txBox="1"/>
          <p:nvPr/>
        </p:nvSpPr>
        <p:spPr>
          <a:xfrm>
            <a:off x="3047163" y="753856"/>
            <a:ext cx="6094324" cy="646331"/>
          </a:xfrm>
          <a:prstGeom prst="rect">
            <a:avLst/>
          </a:prstGeom>
          <a:noFill/>
        </p:spPr>
        <p:txBody>
          <a:bodyPr wrap="square">
            <a:spAutoFit/>
          </a:bodyPr>
          <a:lstStyle/>
          <a:p>
            <a:r>
              <a:rPr lang="en-US" dirty="0"/>
              <a:t>14But put on the Lord Jesus Christ, and make no provision for the flesh, to fulfill its lusts. Romans 13:14</a:t>
            </a:r>
          </a:p>
        </p:txBody>
      </p:sp>
    </p:spTree>
    <p:extLst>
      <p:ext uri="{BB962C8B-B14F-4D97-AF65-F5344CB8AC3E}">
        <p14:creationId xmlns:p14="http://schemas.microsoft.com/office/powerpoint/2010/main" val="4135222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BA87F7-2400-C62A-5C36-212170A507EB}"/>
              </a:ext>
            </a:extLst>
          </p:cNvPr>
          <p:cNvSpPr txBox="1"/>
          <p:nvPr/>
        </p:nvSpPr>
        <p:spPr>
          <a:xfrm>
            <a:off x="3047163" y="753856"/>
            <a:ext cx="6094324" cy="5909310"/>
          </a:xfrm>
          <a:prstGeom prst="rect">
            <a:avLst/>
          </a:prstGeom>
          <a:noFill/>
        </p:spPr>
        <p:txBody>
          <a:bodyPr wrap="square">
            <a:spAutoFit/>
          </a:bodyPr>
          <a:lstStyle/>
          <a:p>
            <a:r>
              <a:rPr lang="en-US" dirty="0"/>
              <a:t>22that you put off, concerning your former conduct, the old man which grows corrupt according to the deceitful lusts, 23and be renewed in the spirit of your mind, 24and that you put on the new man which was created according to God, in true righteousness and holiness.</a:t>
            </a:r>
          </a:p>
          <a:p>
            <a:r>
              <a:rPr lang="en-US" dirty="0"/>
              <a:t>Do Not Grieve the Spirit</a:t>
            </a:r>
          </a:p>
          <a:p>
            <a:r>
              <a:rPr lang="en-US" dirty="0"/>
              <a:t>25Therefore, putting away lying, “Let each one of you speak truth with his neighbor,” for we are members of one another. 26“Be angry, and do not sin”: do not let the sun go down on your wrath, 27nor give place to the devil. 28Let him who stole steal no longer, but rather let him labor, working with his hands what is good, that he may have something to give him who has need. 29Let no corrupt word proceed out of your mouth, but what is good for necessary edification, that it may impart grace to the hearers. 30And do not grieve the Holy Spirit of God, by whom you were sealed for the day of redemption. 31Let all bitterness, wrath, anger, clamor, and evil speaking be put away from you, with all malice. 32And be kind to one another, tenderhearted, forgiving one another, even as God in Christ forgave you. Ephesians 4:22-32</a:t>
            </a:r>
          </a:p>
        </p:txBody>
      </p:sp>
    </p:spTree>
    <p:extLst>
      <p:ext uri="{BB962C8B-B14F-4D97-AF65-F5344CB8AC3E}">
        <p14:creationId xmlns:p14="http://schemas.microsoft.com/office/powerpoint/2010/main" val="2846738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BA87F7-2400-C62A-5C36-212170A507EB}"/>
              </a:ext>
            </a:extLst>
          </p:cNvPr>
          <p:cNvSpPr txBox="1"/>
          <p:nvPr/>
        </p:nvSpPr>
        <p:spPr>
          <a:xfrm>
            <a:off x="3047163" y="753856"/>
            <a:ext cx="6094324" cy="3693319"/>
          </a:xfrm>
          <a:prstGeom prst="rect">
            <a:avLst/>
          </a:prstGeom>
          <a:noFill/>
        </p:spPr>
        <p:txBody>
          <a:bodyPr wrap="square">
            <a:spAutoFit/>
          </a:bodyPr>
          <a:lstStyle/>
          <a:p>
            <a:r>
              <a:rPr lang="en-US" dirty="0"/>
              <a:t>28And even as they did not like to retain God in their knowledge, God gave them over to a debased mind, to do those things which are not fitting; 29being filled with all unrighteousness, sexual immorality, wickedness, covetousness, maliciousness; full of envy, murder, strife, deceit, evil-mindedness; they are whisperers, 30backbiters, haters of God, violent, proud, boasters, inventors of evil things, disobedient to parents, 31undiscerning, untrustworthy, unloving, unforgiving, unmerciful; 32who, knowing the righteous judgment of God, that those who practice such things are deserving of death, not only do the same but also approve of those who practice them. </a:t>
            </a:r>
          </a:p>
          <a:p>
            <a:r>
              <a:rPr lang="en-US" dirty="0"/>
              <a:t>Romans 1:28-32</a:t>
            </a:r>
          </a:p>
        </p:txBody>
      </p:sp>
    </p:spTree>
    <p:extLst>
      <p:ext uri="{BB962C8B-B14F-4D97-AF65-F5344CB8AC3E}">
        <p14:creationId xmlns:p14="http://schemas.microsoft.com/office/powerpoint/2010/main" val="2881279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311</TotalTime>
  <Words>1137</Words>
  <Application>Microsoft Office PowerPoint</Application>
  <PresentationFormat>Widescreen</PresentationFormat>
  <Paragraphs>183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Gordon Magee</dc:creator>
  <cp:lastModifiedBy>Gordon Magee</cp:lastModifiedBy>
  <cp:revision>9</cp:revision>
  <dcterms:created xsi:type="dcterms:W3CDTF">2025-02-01T15:00:14Z</dcterms:created>
  <dcterms:modified xsi:type="dcterms:W3CDTF">2025-02-08T14:34:54Z</dcterms:modified>
</cp:coreProperties>
</file>