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1E53D-956F-C029-0573-614C953ACB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BDADBC-80D6-C49F-4CFF-35D90C032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D06A1-97EC-A791-F4E6-ACE470346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5E429-6E86-CE1E-FD3D-41152097A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F1A27-26B7-2CDD-1CBC-91375AFD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8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B8447-E4F0-CABF-7341-24F4495DC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9EEED-A74A-4E7E-FE79-F7F24766C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3C214-F70C-B021-7D17-8C9A9C2E3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AD080-956A-3CEB-3E06-2D8FD31E3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4C557-9C7E-2E0E-9B05-F4C72CD00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5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4F5A-13BF-1AFA-B300-6CD9EC409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4AB80-FD3C-2314-BC20-10E48F1F9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2C898-A372-DDBE-2FA3-2895FCD8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D6D23-E764-9B8A-4C50-5709A1ED0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8A474-B116-BC25-5CBD-0D1CAF2AA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3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BB436-A797-EB86-C424-0D738868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BBF8E-9BD6-12FB-8ED0-791603D70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69CB2-F20D-03CF-2DB3-2FA1D686A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D5DBF-F8D2-3F79-9B01-DF1C6B30C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36C14-861D-9D62-499E-BCC98EFE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6A939-CA13-23DB-8E19-7B3D78056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26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55886-C677-5496-B471-4D294E28A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83477-9996-F351-D65F-23925A591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A8846-8638-07CB-F3C4-ACD062E75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5E3F2B-4830-159D-093C-8CB4412A48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EAB3C2-2916-F6C2-CB07-30DFB60349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359102-C8C4-5013-08FF-0452132FE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24DE2F-B4A2-5C59-C4E4-A8CEBCB56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223937-D8E2-0A84-3239-2B655DEF3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BAF52-2D74-E019-776F-72B454D3E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FA3A02-449D-8283-12A8-F5B28BC38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9BE3ED-F2A7-B0B6-FBC4-577C1D32F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5261E9-FB9D-91C4-508A-E0E387C3C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15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19ED95-113F-0BD2-01E1-93CA85A54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0A4408-D9D4-6378-6FD9-2548E8F27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C57A8-8EC9-7FD0-5803-2030D30FA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7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59980-EB39-1107-4CAA-CDB468F89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C8580-9790-E8B0-D283-9868857AA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539D0-4699-B912-3BED-0295008FF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C0AC1-8A32-B19A-1B8D-5C55FC8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B43ABF-5358-F163-1238-5C3F0611C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8BDBA-B615-1BBD-4DBB-170DA3D2A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89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A8174-6E8A-EA1F-3157-53527AF3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A67CE1-055D-AC2F-4371-F616C9322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5D7E2-7F8D-B893-93D6-626DC7F34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04EDF-DC2E-3EBD-3699-6D9941AC5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8AC08-FD11-5E8A-0E5B-7E1100F05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133E4-30CD-59FA-C37C-417845E7A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64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76B6B-E6D6-1DA6-5E39-082582773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534130-A640-B41D-B48E-8BF32C097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EFD22-8ADC-276F-BBD2-7AA1F014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99D4F-EA91-EF51-8011-B4196D8FA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5D827-EAB1-97D8-C4C4-C00B2278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69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0EB2B8-88E9-599E-ADFA-2E7B8C114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A854AF-674B-1E34-82B3-5ABED775A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153AE-7C0F-6BCF-0E10-F15C64826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576B4-B951-AAE2-B1CC-66CCB69A6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109EB-6764-DFE1-1348-06F03C804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0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C8C4EA-1E53-D88A-0A72-52F568196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D8919-DAEF-307A-F864-E4927F901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9437A-1E3E-F6D8-CE91-43ABC38CA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0B1506-9D8E-4406-BE1E-E48455B54A3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98F96-3F79-1266-D4A4-4CB21FD45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4F944-69F4-482C-B4C7-43FD24C37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B8F163-F848-4452-BAE7-D40100D1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3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90865578-0B10-8E13-7934-4A1C653F9E03}"/>
              </a:ext>
            </a:extLst>
          </p:cNvPr>
          <p:cNvGrpSpPr/>
          <p:nvPr/>
        </p:nvGrpSpPr>
        <p:grpSpPr>
          <a:xfrm>
            <a:off x="159806" y="164381"/>
            <a:ext cx="7458480" cy="5797022"/>
            <a:chOff x="1152860" y="252869"/>
            <a:chExt cx="7458480" cy="579702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F2B22C8-F012-6753-9B61-5F34C47E8D71}"/>
                </a:ext>
              </a:extLst>
            </p:cNvPr>
            <p:cNvGrpSpPr/>
            <p:nvPr/>
          </p:nvGrpSpPr>
          <p:grpSpPr>
            <a:xfrm>
              <a:off x="3400148" y="1131662"/>
              <a:ext cx="5211192" cy="4918229"/>
              <a:chOff x="3400148" y="905522"/>
              <a:chExt cx="5211192" cy="4918229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8AC36AB-9050-88EB-5715-00ACB6C09F4F}"/>
                  </a:ext>
                </a:extLst>
              </p:cNvPr>
              <p:cNvSpPr/>
              <p:nvPr/>
            </p:nvSpPr>
            <p:spPr>
              <a:xfrm>
                <a:off x="3400148" y="905522"/>
                <a:ext cx="5211192" cy="4918229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B2A24739-2146-BC13-0A5F-2F0AEE1AF1E1}"/>
                  </a:ext>
                </a:extLst>
              </p:cNvPr>
              <p:cNvCxnSpPr>
                <a:stCxn id="4" idx="1"/>
                <a:endCxn id="4" idx="3"/>
              </p:cNvCxnSpPr>
              <p:nvPr/>
            </p:nvCxnSpPr>
            <p:spPr>
              <a:xfrm>
                <a:off x="3400148" y="3364637"/>
                <a:ext cx="5211192" cy="0"/>
              </a:xfrm>
              <a:prstGeom prst="line">
                <a:avLst/>
              </a:prstGeom>
              <a:ln w="3175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B19A0999-6154-2DF6-0D71-A651F569B537}"/>
                  </a:ext>
                </a:extLst>
              </p:cNvPr>
              <p:cNvCxnSpPr>
                <a:stCxn id="4" idx="0"/>
                <a:endCxn id="4" idx="2"/>
              </p:cNvCxnSpPr>
              <p:nvPr/>
            </p:nvCxnSpPr>
            <p:spPr>
              <a:xfrm>
                <a:off x="6005744" y="905522"/>
                <a:ext cx="0" cy="4918229"/>
              </a:xfrm>
              <a:prstGeom prst="line">
                <a:avLst/>
              </a:prstGeom>
              <a:ln w="3175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00918B-6E49-C8E9-F847-B6D9E5BF2BEC}"/>
                </a:ext>
              </a:extLst>
            </p:cNvPr>
            <p:cNvSpPr txBox="1"/>
            <p:nvPr/>
          </p:nvSpPr>
          <p:spPr>
            <a:xfrm>
              <a:off x="3982065" y="252869"/>
              <a:ext cx="12398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Righteous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581FD8-361B-3ADC-EBC1-F10EA590BA5A}"/>
                </a:ext>
              </a:extLst>
            </p:cNvPr>
            <p:cNvSpPr txBox="1"/>
            <p:nvPr/>
          </p:nvSpPr>
          <p:spPr>
            <a:xfrm>
              <a:off x="6485798" y="252869"/>
              <a:ext cx="14723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Unrighteous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F15B446-3298-D016-F889-283234A814BC}"/>
                </a:ext>
              </a:extLst>
            </p:cNvPr>
            <p:cNvSpPr txBox="1"/>
            <p:nvPr/>
          </p:nvSpPr>
          <p:spPr>
            <a:xfrm>
              <a:off x="1152860" y="4451243"/>
              <a:ext cx="14782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Condemned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2E54AB9-6C80-5A26-2026-88D9ACD4A1D1}"/>
                </a:ext>
              </a:extLst>
            </p:cNvPr>
            <p:cNvSpPr txBox="1"/>
            <p:nvPr/>
          </p:nvSpPr>
          <p:spPr>
            <a:xfrm>
              <a:off x="1179051" y="2116082"/>
              <a:ext cx="1067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Justified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53BB5B0-BB7F-7F39-66FA-0A6EF46E46F1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2246651" y="2300748"/>
              <a:ext cx="988162" cy="0"/>
            </a:xfrm>
            <a:prstGeom prst="straightConnector1">
              <a:avLst/>
            </a:prstGeom>
            <a:ln w="3492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56F1684-374D-B5E7-797E-859BD2ADB5D9}"/>
                </a:ext>
              </a:extLst>
            </p:cNvPr>
            <p:cNvCxnSpPr>
              <a:cxnSpLocks/>
            </p:cNvCxnSpPr>
            <p:nvPr/>
          </p:nvCxnSpPr>
          <p:spPr>
            <a:xfrm>
              <a:off x="2556387" y="4635909"/>
              <a:ext cx="665214" cy="0"/>
            </a:xfrm>
            <a:prstGeom prst="straightConnector1">
              <a:avLst/>
            </a:prstGeom>
            <a:ln w="3492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2858C0D-994C-10EF-6D82-A28AB6045024}"/>
                </a:ext>
              </a:extLst>
            </p:cNvPr>
            <p:cNvCxnSpPr>
              <a:cxnSpLocks/>
            </p:cNvCxnSpPr>
            <p:nvPr/>
          </p:nvCxnSpPr>
          <p:spPr>
            <a:xfrm>
              <a:off x="4602011" y="582873"/>
              <a:ext cx="0" cy="50946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8BACD77-748A-2FAC-B3EC-7B399B0B124E}"/>
                </a:ext>
              </a:extLst>
            </p:cNvPr>
            <p:cNvCxnSpPr>
              <a:cxnSpLocks/>
            </p:cNvCxnSpPr>
            <p:nvPr/>
          </p:nvCxnSpPr>
          <p:spPr>
            <a:xfrm>
              <a:off x="7188062" y="582872"/>
              <a:ext cx="0" cy="50946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0DC629C-511C-392E-471B-2A2C78AC022E}"/>
              </a:ext>
            </a:extLst>
          </p:cNvPr>
          <p:cNvSpPr txBox="1"/>
          <p:nvPr/>
        </p:nvSpPr>
        <p:spPr>
          <a:xfrm>
            <a:off x="5040486" y="3655712"/>
            <a:ext cx="21110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Dead towards God</a:t>
            </a:r>
          </a:p>
          <a:p>
            <a:r>
              <a:rPr lang="en-US" dirty="0"/>
              <a:t>Gate: </a:t>
            </a:r>
            <a:r>
              <a:rPr lang="en-US" u="sng" dirty="0"/>
              <a:t>Wide, Easy</a:t>
            </a:r>
          </a:p>
          <a:p>
            <a:r>
              <a:rPr lang="en-US" dirty="0"/>
              <a:t>Path: </a:t>
            </a:r>
            <a:r>
              <a:rPr lang="en-US" u="sng" dirty="0"/>
              <a:t>Destruction</a:t>
            </a:r>
          </a:p>
          <a:p>
            <a:r>
              <a:rPr lang="en-US" dirty="0"/>
              <a:t>Destination: </a:t>
            </a:r>
            <a:r>
              <a:rPr lang="en-US" u="sng" dirty="0"/>
              <a:t>Hell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9F33FB-11C0-7CD9-1791-E8610B978E6D}"/>
              </a:ext>
            </a:extLst>
          </p:cNvPr>
          <p:cNvSpPr txBox="1"/>
          <p:nvPr/>
        </p:nvSpPr>
        <p:spPr>
          <a:xfrm>
            <a:off x="5454599" y="5209885"/>
            <a:ext cx="1410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Most People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7A2F9C-B997-C2AC-973C-1714858E2851}"/>
              </a:ext>
            </a:extLst>
          </p:cNvPr>
          <p:cNvSpPr txBox="1"/>
          <p:nvPr/>
        </p:nvSpPr>
        <p:spPr>
          <a:xfrm>
            <a:off x="5194733" y="1773885"/>
            <a:ext cx="22415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No One</a:t>
            </a:r>
          </a:p>
          <a:p>
            <a:pPr algn="ctr"/>
            <a:r>
              <a:rPr lang="en-US" dirty="0"/>
              <a:t>Justification requires</a:t>
            </a:r>
          </a:p>
          <a:p>
            <a:pPr algn="ctr"/>
            <a:r>
              <a:rPr lang="en-US" dirty="0"/>
              <a:t>Righteousness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1C8D9E-4EA2-DF4E-712B-E2BC8D919AAB}"/>
              </a:ext>
            </a:extLst>
          </p:cNvPr>
          <p:cNvSpPr txBox="1"/>
          <p:nvPr/>
        </p:nvSpPr>
        <p:spPr>
          <a:xfrm>
            <a:off x="2620459" y="4125680"/>
            <a:ext cx="21788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No One</a:t>
            </a:r>
          </a:p>
          <a:p>
            <a:pPr algn="ctr"/>
            <a:r>
              <a:rPr lang="en-US" dirty="0"/>
              <a:t>The Righteous</a:t>
            </a:r>
          </a:p>
          <a:p>
            <a:pPr algn="ctr"/>
            <a:r>
              <a:rPr lang="en-US" dirty="0"/>
              <a:t>Are not Condemned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F69B5D-BA6D-2423-3DF4-8C4F6EFD8224}"/>
              </a:ext>
            </a:extLst>
          </p:cNvPr>
          <p:cNvSpPr txBox="1"/>
          <p:nvPr/>
        </p:nvSpPr>
        <p:spPr>
          <a:xfrm>
            <a:off x="2443076" y="1126112"/>
            <a:ext cx="256961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Alive towards God</a:t>
            </a:r>
          </a:p>
          <a:p>
            <a:r>
              <a:rPr lang="en-US" dirty="0"/>
              <a:t>Gate: Narrow- </a:t>
            </a:r>
          </a:p>
          <a:p>
            <a:r>
              <a:rPr lang="en-US" dirty="0"/>
              <a:t>Repentance, Born Again</a:t>
            </a:r>
          </a:p>
          <a:p>
            <a:r>
              <a:rPr lang="en-US" dirty="0"/>
              <a:t>Path: Difficult-</a:t>
            </a:r>
          </a:p>
          <a:p>
            <a:r>
              <a:rPr lang="en-US" dirty="0"/>
              <a:t>Follow Jesus Christ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977D72E-6020-0828-917B-CB276BE79C75}"/>
              </a:ext>
            </a:extLst>
          </p:cNvPr>
          <p:cNvSpPr txBox="1"/>
          <p:nvPr/>
        </p:nvSpPr>
        <p:spPr>
          <a:xfrm>
            <a:off x="3948777" y="6144752"/>
            <a:ext cx="1895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Matthew 7:13-14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70F0DA-B894-0408-1531-35E8CB53FC15}"/>
              </a:ext>
            </a:extLst>
          </p:cNvPr>
          <p:cNvSpPr txBox="1"/>
          <p:nvPr/>
        </p:nvSpPr>
        <p:spPr>
          <a:xfrm>
            <a:off x="3014657" y="2764942"/>
            <a:ext cx="1322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Few People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DE4EFA7-BA4C-7187-D57E-5A0270337C8B}"/>
              </a:ext>
            </a:extLst>
          </p:cNvPr>
          <p:cNvSpPr txBox="1"/>
          <p:nvPr/>
        </p:nvSpPr>
        <p:spPr>
          <a:xfrm>
            <a:off x="7992343" y="761717"/>
            <a:ext cx="4034951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Which path are you on?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humans are sinful, unrighteous,</a:t>
            </a:r>
          </a:p>
          <a:p>
            <a:r>
              <a:rPr lang="en-US" dirty="0"/>
              <a:t>unfaithful, unprofitable to God, no one </a:t>
            </a:r>
          </a:p>
          <a:p>
            <a:r>
              <a:rPr lang="en-US" dirty="0"/>
              <a:t>is better than anyone else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Most humans remain condemned</a:t>
            </a:r>
          </a:p>
          <a:p>
            <a:r>
              <a:rPr lang="en-US" dirty="0"/>
              <a:t>because of our sinful nature and sins,</a:t>
            </a:r>
          </a:p>
          <a:p>
            <a:r>
              <a:rPr lang="en-US" dirty="0"/>
              <a:t>they have chosen the easy path which </a:t>
            </a:r>
          </a:p>
          <a:p>
            <a:r>
              <a:rPr lang="en-US" dirty="0"/>
              <a:t>leads away from God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have received the salvation </a:t>
            </a:r>
          </a:p>
          <a:p>
            <a:r>
              <a:rPr lang="en-US" dirty="0"/>
              <a:t>of Jesus, His righteousness, God’s</a:t>
            </a:r>
          </a:p>
          <a:p>
            <a:r>
              <a:rPr lang="en-US" dirty="0"/>
              <a:t>forgiveness of sin, redeemed by His</a:t>
            </a:r>
          </a:p>
          <a:p>
            <a:r>
              <a:rPr lang="en-US" dirty="0"/>
              <a:t>blood, empowered by His resurrection,</a:t>
            </a:r>
          </a:p>
          <a:p>
            <a:r>
              <a:rPr lang="en-US" dirty="0"/>
              <a:t>filled with His Spirit,</a:t>
            </a:r>
          </a:p>
          <a:p>
            <a:r>
              <a:rPr lang="en-US" dirty="0"/>
              <a:t>to follow Jesus on His path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52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138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Gordon Magee</dc:creator>
  <cp:lastModifiedBy>Gordon Magee</cp:lastModifiedBy>
  <cp:revision>1</cp:revision>
  <dcterms:created xsi:type="dcterms:W3CDTF">2025-07-24T14:37:06Z</dcterms:created>
  <dcterms:modified xsi:type="dcterms:W3CDTF">2025-07-24T15:04:37Z</dcterms:modified>
</cp:coreProperties>
</file>