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7" autoAdjust="0"/>
    <p:restoredTop sz="94660"/>
  </p:normalViewPr>
  <p:slideViewPr>
    <p:cSldViewPr snapToGrid="0">
      <p:cViewPr varScale="1">
        <p:scale>
          <a:sx n="95" d="100"/>
          <a:sy n="95" d="100"/>
        </p:scale>
        <p:origin x="8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46E22-04C7-4E6A-62E6-AD72623093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255F99-7AB0-3FE9-2D88-8C0A135ED0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EFB4E1-96A1-BE3B-0051-014CB7863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E602B-F48E-431B-B629-49547699688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1073E-8719-EDE2-17D5-BC5279342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70BCC9-CBEB-2752-753E-F22DAFA50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90B79-8AF6-40CF-B80A-36A5D6083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211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8AFAC-1A78-C550-DED8-6C015AF84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F1BA1-C5FD-98CB-18B7-DD1501D23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9803B-4538-9A07-6939-D4738C056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E602B-F48E-431B-B629-49547699688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3339B-EA9C-8B74-7177-19F6D4E99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F96AA-F625-4285-36E6-46621B355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90B79-8AF6-40CF-B80A-36A5D6083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03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CB183-A8E5-2422-4BF3-3C492899F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827B9F-1B9D-3C25-AE97-0F53F3A306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7B032-5390-2D11-494B-CFA823A86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E602B-F48E-431B-B629-49547699688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FE13E-2F46-6B8F-36DA-FFBA1D3DC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1AA0F0-43B9-C67E-0A94-685EA931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90B79-8AF6-40CF-B80A-36A5D6083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158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465D9-84FB-036A-F660-8159D5E97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102AD-9F73-D6D7-1943-681C0A39A7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2E7E56-865F-EFCC-8D4B-11A03E3111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519967-3482-4CE2-46AD-12B578C22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E602B-F48E-431B-B629-49547699688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F8657B-8E10-4DBC-7C95-A55E5B06E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B22604-70C5-13B1-E6BF-EDA6275F4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90B79-8AF6-40CF-B80A-36A5D6083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457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CF57-F3B5-03EF-0A14-3560AE852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716026-7DAD-503E-87F8-ECC9ECB8F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E8BF6D-EAC5-7C7F-2878-6800A07372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AF1E29-2C81-82D2-18B1-4D91A0D6C7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0E6A7E-7F47-A7B8-A397-7D292F17F7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063DA3-61D2-51E7-60DF-27CE1D8C6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E602B-F48E-431B-B629-49547699688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3DF83D-854B-0171-BCE1-68D6132D6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F7EC60-57E6-E796-58B4-AD6DDFAD4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90B79-8AF6-40CF-B80A-36A5D6083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155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97A96-CE5B-B032-48EE-0778A06A0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4FACBB-8EA4-8609-8643-F5A96321E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E602B-F48E-431B-B629-49547699688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BAAF5C-71EE-A3FE-4E39-DF040873D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4EDDB5-C2D8-F442-0672-EED241393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90B79-8AF6-40CF-B80A-36A5D6083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04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BB88D7-AA30-B5F3-896D-F4A52B23B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E602B-F48E-431B-B629-49547699688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2E6C57-3B66-DBC0-0476-D83921B22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6282A0-3CFB-19E2-4BDA-DDAA8E06A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90B79-8AF6-40CF-B80A-36A5D6083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078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BAD47-B53C-05BD-EFA3-8A7B91441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9DAFD-F6CF-164C-24C8-FD07510B7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9F785A-6B85-35E7-B4B3-2E856B0B07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76B69F-27F0-548D-25D1-AFEE2F517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E602B-F48E-431B-B629-49547699688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F76A0A-35E1-B214-BD00-2579303B6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740818-6FCC-F3C3-BDF7-1B99F9A4A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90B79-8AF6-40CF-B80A-36A5D6083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65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3CE9E-11AA-3546-0935-862BDF7D6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8A6631-D250-0727-85FD-A8B9D70AA0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1B265-8082-A24A-AE96-96E7329190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D0A1B0-DAB5-C638-66B7-D3C56B5B3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E602B-F48E-431B-B629-49547699688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921622-C71F-8701-2B35-DD93F0F72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F8405A-89B4-3087-8DB1-0E3E60F14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90B79-8AF6-40CF-B80A-36A5D6083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35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3BD28-A4AF-DDAB-D638-FBE2EC446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326999-6D0E-F8A2-EA33-7D6929E582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2F6143-690B-E678-B316-FF56DC5F0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E602B-F48E-431B-B629-49547699688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8985E-6551-CE77-26BB-774054954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5FC801-9E28-5C74-8719-929BAB212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90B79-8AF6-40CF-B80A-36A5D6083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719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9C2B55-6E2B-31BA-935C-A17C18E9A6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485FA3-1F03-BA76-EAD1-E5BD5929BE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B2CBE6-1CAC-E854-9675-93C34F6B7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E602B-F48E-431B-B629-49547699688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9DFF52-D714-8787-A156-948956EB5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09F6C-31C4-F14E-D036-5D33ADC8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90B79-8AF6-40CF-B80A-36A5D6083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377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EB73FD-DD5D-5534-DB97-5C969EB1B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AF1B7C-B340-AD72-3EAD-E8022F5F9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9D646-92DE-7E91-228B-33427FE028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EE602B-F48E-431B-B629-49547699688C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58493-231B-2F45-D5DD-83B41CE4EF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7DEE6-F7F1-DB48-5A4A-E856A78F7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290B79-8AF6-40CF-B80A-36A5D6083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640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44B11CC-4D42-AF32-6F97-DE137224E4EA}"/>
              </a:ext>
            </a:extLst>
          </p:cNvPr>
          <p:cNvSpPr/>
          <p:nvPr/>
        </p:nvSpPr>
        <p:spPr>
          <a:xfrm>
            <a:off x="181892" y="138348"/>
            <a:ext cx="11828206" cy="6558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444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 descr="Man outline">
            <a:extLst>
              <a:ext uri="{FF2B5EF4-FFF2-40B4-BE49-F238E27FC236}">
                <a16:creationId xmlns:a16="http://schemas.microsoft.com/office/drawing/2014/main" id="{CDB28788-D7F4-6469-5924-1794372EFD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40326"/>
            <a:ext cx="5577348" cy="5577348"/>
          </a:xfrm>
          <a:prstGeom prst="rect">
            <a:avLst/>
          </a:prstGeom>
        </p:spPr>
      </p:pic>
      <p:pic>
        <p:nvPicPr>
          <p:cNvPr id="8" name="Graphic 7" descr="Man outline">
            <a:extLst>
              <a:ext uri="{FF2B5EF4-FFF2-40B4-BE49-F238E27FC236}">
                <a16:creationId xmlns:a16="http://schemas.microsoft.com/office/drawing/2014/main" id="{E52CE87A-6703-ED43-57E1-32945524B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7326" y="640326"/>
            <a:ext cx="5577348" cy="5577348"/>
          </a:xfrm>
          <a:prstGeom prst="rect">
            <a:avLst/>
          </a:prstGeom>
        </p:spPr>
      </p:pic>
      <p:pic>
        <p:nvPicPr>
          <p:cNvPr id="9" name="Graphic 8" descr="Man outline">
            <a:extLst>
              <a:ext uri="{FF2B5EF4-FFF2-40B4-BE49-F238E27FC236}">
                <a16:creationId xmlns:a16="http://schemas.microsoft.com/office/drawing/2014/main" id="{C7950CC6-D55F-F317-AC98-78CD94488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44932" y="640326"/>
            <a:ext cx="5577348" cy="55773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DE01FF-97FD-93DF-5B50-B790840DDAAF}"/>
              </a:ext>
            </a:extLst>
          </p:cNvPr>
          <p:cNvSpPr txBox="1"/>
          <p:nvPr/>
        </p:nvSpPr>
        <p:spPr>
          <a:xfrm>
            <a:off x="4189945" y="161536"/>
            <a:ext cx="35627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u="sng" dirty="0"/>
              <a:t>Mankind Created in God’s Image</a:t>
            </a:r>
          </a:p>
          <a:p>
            <a:pPr algn="ctr"/>
            <a:r>
              <a:rPr lang="en-US" b="1" dirty="0"/>
              <a:t>A Trinity Like God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EE2E34-519A-2DFD-EB88-330783A9A176}"/>
              </a:ext>
            </a:extLst>
          </p:cNvPr>
          <p:cNvSpPr txBox="1"/>
          <p:nvPr/>
        </p:nvSpPr>
        <p:spPr>
          <a:xfrm>
            <a:off x="2270082" y="1933615"/>
            <a:ext cx="9957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u="sng" dirty="0"/>
              <a:t>Spirit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35725D-8D79-BF77-CE37-E8CDABDE72B0}"/>
              </a:ext>
            </a:extLst>
          </p:cNvPr>
          <p:cNvSpPr txBox="1"/>
          <p:nvPr/>
        </p:nvSpPr>
        <p:spPr>
          <a:xfrm>
            <a:off x="5529975" y="1956528"/>
            <a:ext cx="1132040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u="sng" dirty="0"/>
              <a:t>Soul</a:t>
            </a:r>
          </a:p>
          <a:p>
            <a:pPr algn="ctr"/>
            <a:r>
              <a:rPr lang="en-US" dirty="0"/>
              <a:t>Mind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Emotions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Will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76E03A-76C5-4089-3C14-5879D99AC713}"/>
              </a:ext>
            </a:extLst>
          </p:cNvPr>
          <p:cNvSpPr txBox="1"/>
          <p:nvPr/>
        </p:nvSpPr>
        <p:spPr>
          <a:xfrm>
            <a:off x="3843810" y="2279796"/>
            <a:ext cx="1378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Conscience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E615DF-9594-9C96-C00F-B318408369D6}"/>
              </a:ext>
            </a:extLst>
          </p:cNvPr>
          <p:cNvSpPr txBox="1"/>
          <p:nvPr/>
        </p:nvSpPr>
        <p:spPr>
          <a:xfrm>
            <a:off x="4045792" y="2795772"/>
            <a:ext cx="745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Heart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0C04732-0402-F515-51F3-416FDBFDD678}"/>
              </a:ext>
            </a:extLst>
          </p:cNvPr>
          <p:cNvCxnSpPr/>
          <p:nvPr/>
        </p:nvCxnSpPr>
        <p:spPr>
          <a:xfrm>
            <a:off x="2788674" y="2578104"/>
            <a:ext cx="2999567" cy="0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987064F-2FCF-9BCA-075E-043ECCA58FD2}"/>
              </a:ext>
            </a:extLst>
          </p:cNvPr>
          <p:cNvCxnSpPr>
            <a:cxnSpLocks/>
          </p:cNvCxnSpPr>
          <p:nvPr/>
        </p:nvCxnSpPr>
        <p:spPr>
          <a:xfrm>
            <a:off x="2788674" y="3134106"/>
            <a:ext cx="2741301" cy="0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B1303D8-2255-A4D9-5E4F-90A9E692BCBE}"/>
              </a:ext>
            </a:extLst>
          </p:cNvPr>
          <p:cNvCxnSpPr>
            <a:cxnSpLocks/>
          </p:cNvCxnSpPr>
          <p:nvPr/>
        </p:nvCxnSpPr>
        <p:spPr>
          <a:xfrm flipV="1">
            <a:off x="2788674" y="2476499"/>
            <a:ext cx="0" cy="677271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ED8CB30-53C2-AEF7-9B49-A50E92E3FC70}"/>
              </a:ext>
            </a:extLst>
          </p:cNvPr>
          <p:cNvCxnSpPr/>
          <p:nvPr/>
        </p:nvCxnSpPr>
        <p:spPr>
          <a:xfrm>
            <a:off x="5951634" y="2649128"/>
            <a:ext cx="0" cy="910149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5E4E5A7-EAA0-23CC-F9D6-A28DE96502FB}"/>
              </a:ext>
            </a:extLst>
          </p:cNvPr>
          <p:cNvCxnSpPr>
            <a:cxnSpLocks/>
          </p:cNvCxnSpPr>
          <p:nvPr/>
        </p:nvCxnSpPr>
        <p:spPr>
          <a:xfrm>
            <a:off x="6104034" y="3222594"/>
            <a:ext cx="0" cy="336683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E3C6F04C-DEF7-0C84-C620-85808FE7387A}"/>
              </a:ext>
            </a:extLst>
          </p:cNvPr>
          <p:cNvSpPr txBox="1"/>
          <p:nvPr/>
        </p:nvSpPr>
        <p:spPr>
          <a:xfrm>
            <a:off x="9082595" y="2018186"/>
            <a:ext cx="96372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u="sng" dirty="0"/>
              <a:t>Body</a:t>
            </a:r>
          </a:p>
          <a:p>
            <a:pPr algn="ctr"/>
            <a:endParaRPr lang="en-US" u="sng" dirty="0"/>
          </a:p>
          <a:p>
            <a:pPr algn="ctr"/>
            <a:r>
              <a:rPr lang="en-US" dirty="0"/>
              <a:t>Flesh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2866712-FA8E-ECC2-11E0-1BD612B1DAA7}"/>
              </a:ext>
            </a:extLst>
          </p:cNvPr>
          <p:cNvCxnSpPr>
            <a:cxnSpLocks/>
          </p:cNvCxnSpPr>
          <p:nvPr/>
        </p:nvCxnSpPr>
        <p:spPr>
          <a:xfrm flipV="1">
            <a:off x="6341294" y="2359742"/>
            <a:ext cx="2741301" cy="1280724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4001BA1-1BCE-94AE-49C6-70C31FE58A8E}"/>
              </a:ext>
            </a:extLst>
          </p:cNvPr>
          <p:cNvSpPr txBox="1"/>
          <p:nvPr/>
        </p:nvSpPr>
        <p:spPr>
          <a:xfrm>
            <a:off x="452281" y="6156561"/>
            <a:ext cx="11427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Spirit designed to connect with God to guide the Soul’s mind and emotions affecting our will expressed by our body </a:t>
            </a:r>
          </a:p>
        </p:txBody>
      </p:sp>
    </p:spTree>
    <p:extLst>
      <p:ext uri="{BB962C8B-B14F-4D97-AF65-F5344CB8AC3E}">
        <p14:creationId xmlns:p14="http://schemas.microsoft.com/office/powerpoint/2010/main" val="3104692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44B11CC-4D42-AF32-6F97-DE137224E4EA}"/>
              </a:ext>
            </a:extLst>
          </p:cNvPr>
          <p:cNvSpPr/>
          <p:nvPr/>
        </p:nvSpPr>
        <p:spPr>
          <a:xfrm>
            <a:off x="181892" y="138348"/>
            <a:ext cx="11828206" cy="6558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444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 descr="Man outline">
            <a:extLst>
              <a:ext uri="{FF2B5EF4-FFF2-40B4-BE49-F238E27FC236}">
                <a16:creationId xmlns:a16="http://schemas.microsoft.com/office/drawing/2014/main" id="{CDB28788-D7F4-6469-5924-1794372EFD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40326"/>
            <a:ext cx="5577348" cy="5577348"/>
          </a:xfrm>
          <a:prstGeom prst="rect">
            <a:avLst/>
          </a:prstGeom>
        </p:spPr>
      </p:pic>
      <p:pic>
        <p:nvPicPr>
          <p:cNvPr id="8" name="Graphic 7" descr="Man outline">
            <a:extLst>
              <a:ext uri="{FF2B5EF4-FFF2-40B4-BE49-F238E27FC236}">
                <a16:creationId xmlns:a16="http://schemas.microsoft.com/office/drawing/2014/main" id="{E52CE87A-6703-ED43-57E1-32945524B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7326" y="640326"/>
            <a:ext cx="5577348" cy="5577348"/>
          </a:xfrm>
          <a:prstGeom prst="rect">
            <a:avLst/>
          </a:prstGeom>
        </p:spPr>
      </p:pic>
      <p:pic>
        <p:nvPicPr>
          <p:cNvPr id="9" name="Graphic 8" descr="Man outline">
            <a:extLst>
              <a:ext uri="{FF2B5EF4-FFF2-40B4-BE49-F238E27FC236}">
                <a16:creationId xmlns:a16="http://schemas.microsoft.com/office/drawing/2014/main" id="{C7950CC6-D55F-F317-AC98-78CD94488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44932" y="640326"/>
            <a:ext cx="5577348" cy="55773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DE01FF-97FD-93DF-5B50-B790840DDAAF}"/>
              </a:ext>
            </a:extLst>
          </p:cNvPr>
          <p:cNvSpPr txBox="1"/>
          <p:nvPr/>
        </p:nvSpPr>
        <p:spPr>
          <a:xfrm>
            <a:off x="4664051" y="161536"/>
            <a:ext cx="2614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u="sng" dirty="0"/>
              <a:t>Mankind Fallen into Sin</a:t>
            </a:r>
          </a:p>
          <a:p>
            <a:pPr algn="ctr"/>
            <a:r>
              <a:rPr lang="en-US" b="1" dirty="0"/>
              <a:t>Separated from God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EE2E34-519A-2DFD-EB88-330783A9A176}"/>
              </a:ext>
            </a:extLst>
          </p:cNvPr>
          <p:cNvSpPr txBox="1"/>
          <p:nvPr/>
        </p:nvSpPr>
        <p:spPr>
          <a:xfrm>
            <a:off x="2270082" y="1933615"/>
            <a:ext cx="9957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u="sng" dirty="0"/>
              <a:t>Spirit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35725D-8D79-BF77-CE37-E8CDABDE72B0}"/>
              </a:ext>
            </a:extLst>
          </p:cNvPr>
          <p:cNvSpPr txBox="1"/>
          <p:nvPr/>
        </p:nvSpPr>
        <p:spPr>
          <a:xfrm>
            <a:off x="5529975" y="1956528"/>
            <a:ext cx="1132040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u="sng" dirty="0"/>
              <a:t>Soul</a:t>
            </a:r>
          </a:p>
          <a:p>
            <a:pPr algn="ctr"/>
            <a:r>
              <a:rPr lang="en-US" dirty="0"/>
              <a:t>Mind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Emotions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Will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76E03A-76C5-4089-3C14-5879D99AC713}"/>
              </a:ext>
            </a:extLst>
          </p:cNvPr>
          <p:cNvSpPr txBox="1"/>
          <p:nvPr/>
        </p:nvSpPr>
        <p:spPr>
          <a:xfrm>
            <a:off x="3703138" y="1998441"/>
            <a:ext cx="1561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(Closed/Shut)</a:t>
            </a:r>
          </a:p>
          <a:p>
            <a:pPr algn="ctr"/>
            <a:r>
              <a:rPr lang="en-US" dirty="0"/>
              <a:t>Conscience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E615DF-9594-9C96-C00F-B318408369D6}"/>
              </a:ext>
            </a:extLst>
          </p:cNvPr>
          <p:cNvSpPr txBox="1"/>
          <p:nvPr/>
        </p:nvSpPr>
        <p:spPr>
          <a:xfrm>
            <a:off x="4045792" y="2554618"/>
            <a:ext cx="8099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(Hard)</a:t>
            </a:r>
          </a:p>
          <a:p>
            <a:pPr algn="ctr"/>
            <a:r>
              <a:rPr lang="en-US" dirty="0"/>
              <a:t>Heart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0C04732-0402-F515-51F3-416FDBFDD678}"/>
              </a:ext>
            </a:extLst>
          </p:cNvPr>
          <p:cNvCxnSpPr/>
          <p:nvPr/>
        </p:nvCxnSpPr>
        <p:spPr>
          <a:xfrm>
            <a:off x="2788674" y="2578104"/>
            <a:ext cx="2999567" cy="0"/>
          </a:xfrm>
          <a:prstGeom prst="straightConnector1">
            <a:avLst/>
          </a:prstGeom>
          <a:ln w="34925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987064F-2FCF-9BCA-075E-043ECCA58FD2}"/>
              </a:ext>
            </a:extLst>
          </p:cNvPr>
          <p:cNvCxnSpPr>
            <a:cxnSpLocks/>
          </p:cNvCxnSpPr>
          <p:nvPr/>
        </p:nvCxnSpPr>
        <p:spPr>
          <a:xfrm>
            <a:off x="2788674" y="3134106"/>
            <a:ext cx="2741301" cy="0"/>
          </a:xfrm>
          <a:prstGeom prst="straightConnector1">
            <a:avLst/>
          </a:prstGeom>
          <a:ln w="34925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B1303D8-2255-A4D9-5E4F-90A9E692BCBE}"/>
              </a:ext>
            </a:extLst>
          </p:cNvPr>
          <p:cNvCxnSpPr>
            <a:cxnSpLocks/>
          </p:cNvCxnSpPr>
          <p:nvPr/>
        </p:nvCxnSpPr>
        <p:spPr>
          <a:xfrm flipV="1">
            <a:off x="2788674" y="2476499"/>
            <a:ext cx="0" cy="677271"/>
          </a:xfrm>
          <a:prstGeom prst="line">
            <a:avLst/>
          </a:prstGeom>
          <a:ln w="3492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ED8CB30-53C2-AEF7-9B49-A50E92E3FC70}"/>
              </a:ext>
            </a:extLst>
          </p:cNvPr>
          <p:cNvCxnSpPr/>
          <p:nvPr/>
        </p:nvCxnSpPr>
        <p:spPr>
          <a:xfrm>
            <a:off x="5951634" y="2649128"/>
            <a:ext cx="0" cy="910149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5E4E5A7-EAA0-23CC-F9D6-A28DE96502FB}"/>
              </a:ext>
            </a:extLst>
          </p:cNvPr>
          <p:cNvCxnSpPr>
            <a:cxnSpLocks/>
          </p:cNvCxnSpPr>
          <p:nvPr/>
        </p:nvCxnSpPr>
        <p:spPr>
          <a:xfrm>
            <a:off x="6104034" y="3222594"/>
            <a:ext cx="0" cy="336683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E3C6F04C-DEF7-0C84-C620-85808FE7387A}"/>
              </a:ext>
            </a:extLst>
          </p:cNvPr>
          <p:cNvSpPr txBox="1"/>
          <p:nvPr/>
        </p:nvSpPr>
        <p:spPr>
          <a:xfrm>
            <a:off x="9082595" y="2018186"/>
            <a:ext cx="96372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u="sng" dirty="0"/>
              <a:t>Body</a:t>
            </a:r>
          </a:p>
          <a:p>
            <a:pPr algn="ctr"/>
            <a:endParaRPr lang="en-US" u="sng" dirty="0"/>
          </a:p>
          <a:p>
            <a:pPr algn="ctr"/>
            <a:r>
              <a:rPr lang="en-US" dirty="0"/>
              <a:t>Flesh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Sin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Nature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2866712-FA8E-ECC2-11E0-1BD612B1DAA7}"/>
              </a:ext>
            </a:extLst>
          </p:cNvPr>
          <p:cNvCxnSpPr>
            <a:cxnSpLocks/>
          </p:cNvCxnSpPr>
          <p:nvPr/>
        </p:nvCxnSpPr>
        <p:spPr>
          <a:xfrm flipV="1">
            <a:off x="6341294" y="2359742"/>
            <a:ext cx="2741301" cy="1280724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4001BA1-1BCE-94AE-49C6-70C31FE58A8E}"/>
              </a:ext>
            </a:extLst>
          </p:cNvPr>
          <p:cNvSpPr txBox="1"/>
          <p:nvPr/>
        </p:nvSpPr>
        <p:spPr>
          <a:xfrm>
            <a:off x="1221102" y="6175800"/>
            <a:ext cx="9769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Dead Spirit, existing based on what I think and how I feel,</a:t>
            </a:r>
            <a:r>
              <a:rPr lang="en-US" dirty="0"/>
              <a:t> affecting our will expressed by our body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38AC05-BD92-9A93-FCCB-4E42AEC63EC1}"/>
              </a:ext>
            </a:extLst>
          </p:cNvPr>
          <p:cNvSpPr txBox="1"/>
          <p:nvPr/>
        </p:nvSpPr>
        <p:spPr>
          <a:xfrm>
            <a:off x="2310156" y="3104591"/>
            <a:ext cx="9156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u="sng" dirty="0">
                <a:solidFill>
                  <a:srgbClr val="FF0000"/>
                </a:solidFill>
              </a:rPr>
              <a:t>Dead</a:t>
            </a:r>
          </a:p>
          <a:p>
            <a:pPr algn="ctr"/>
            <a:r>
              <a:rPr lang="en-US" sz="2400" u="sng" dirty="0">
                <a:solidFill>
                  <a:srgbClr val="FF0000"/>
                </a:solidFill>
              </a:rPr>
              <a:t>in Sin</a:t>
            </a:r>
          </a:p>
        </p:txBody>
      </p:sp>
      <p:sp>
        <p:nvSpPr>
          <p:cNvPr id="3" name="Multiplication Sign 2">
            <a:extLst>
              <a:ext uri="{FF2B5EF4-FFF2-40B4-BE49-F238E27FC236}">
                <a16:creationId xmlns:a16="http://schemas.microsoft.com/office/drawing/2014/main" id="{183DC594-ACE4-7AA1-FF52-2F9CE9329754}"/>
              </a:ext>
            </a:extLst>
          </p:cNvPr>
          <p:cNvSpPr/>
          <p:nvPr/>
        </p:nvSpPr>
        <p:spPr>
          <a:xfrm>
            <a:off x="2855091" y="2321606"/>
            <a:ext cx="431506" cy="52241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ultiplication Sign 3">
            <a:extLst>
              <a:ext uri="{FF2B5EF4-FFF2-40B4-BE49-F238E27FC236}">
                <a16:creationId xmlns:a16="http://schemas.microsoft.com/office/drawing/2014/main" id="{974B9132-4262-129A-7165-C399F1227FB0}"/>
              </a:ext>
            </a:extLst>
          </p:cNvPr>
          <p:cNvSpPr/>
          <p:nvPr/>
        </p:nvSpPr>
        <p:spPr>
          <a:xfrm>
            <a:off x="2846634" y="2823720"/>
            <a:ext cx="431506" cy="52241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75456E-12BD-B1A4-E32C-17F8C9BF8339}"/>
              </a:ext>
            </a:extLst>
          </p:cNvPr>
          <p:cNvSpPr txBox="1"/>
          <p:nvPr/>
        </p:nvSpPr>
        <p:spPr>
          <a:xfrm>
            <a:off x="4575833" y="787821"/>
            <a:ext cx="302166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u="sng" dirty="0">
                <a:solidFill>
                  <a:srgbClr val="FF0000"/>
                </a:solidFill>
              </a:rPr>
              <a:t>Spiritual Darkness</a:t>
            </a:r>
          </a:p>
          <a:p>
            <a:pPr algn="ctr"/>
            <a:r>
              <a:rPr lang="en-US" sz="2800" u="sng" dirty="0">
                <a:solidFill>
                  <a:srgbClr val="FF0000"/>
                </a:solidFill>
              </a:rPr>
              <a:t>Disobedience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C8378F-87E3-DA88-440F-34528C520622}"/>
              </a:ext>
            </a:extLst>
          </p:cNvPr>
          <p:cNvSpPr txBox="1"/>
          <p:nvPr/>
        </p:nvSpPr>
        <p:spPr>
          <a:xfrm>
            <a:off x="1235350" y="1023691"/>
            <a:ext cx="30941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u="sng" dirty="0">
                <a:solidFill>
                  <a:srgbClr val="FF0000"/>
                </a:solidFill>
              </a:rPr>
              <a:t>Dead Towards God</a:t>
            </a:r>
          </a:p>
        </p:txBody>
      </p:sp>
    </p:spTree>
    <p:extLst>
      <p:ext uri="{BB962C8B-B14F-4D97-AF65-F5344CB8AC3E}">
        <p14:creationId xmlns:p14="http://schemas.microsoft.com/office/powerpoint/2010/main" val="38321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44B11CC-4D42-AF32-6F97-DE137224E4EA}"/>
              </a:ext>
            </a:extLst>
          </p:cNvPr>
          <p:cNvSpPr/>
          <p:nvPr/>
        </p:nvSpPr>
        <p:spPr>
          <a:xfrm>
            <a:off x="172560" y="111877"/>
            <a:ext cx="11828206" cy="6558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444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 descr="Man outline">
            <a:extLst>
              <a:ext uri="{FF2B5EF4-FFF2-40B4-BE49-F238E27FC236}">
                <a16:creationId xmlns:a16="http://schemas.microsoft.com/office/drawing/2014/main" id="{CDB28788-D7F4-6469-5924-1794372EFD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40326"/>
            <a:ext cx="5577348" cy="5577348"/>
          </a:xfrm>
          <a:prstGeom prst="rect">
            <a:avLst/>
          </a:prstGeom>
        </p:spPr>
      </p:pic>
      <p:pic>
        <p:nvPicPr>
          <p:cNvPr id="8" name="Graphic 7" descr="Man outline">
            <a:extLst>
              <a:ext uri="{FF2B5EF4-FFF2-40B4-BE49-F238E27FC236}">
                <a16:creationId xmlns:a16="http://schemas.microsoft.com/office/drawing/2014/main" id="{E52CE87A-6703-ED43-57E1-32945524B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7326" y="640326"/>
            <a:ext cx="5577348" cy="5577348"/>
          </a:xfrm>
          <a:prstGeom prst="rect">
            <a:avLst/>
          </a:prstGeom>
        </p:spPr>
      </p:pic>
      <p:pic>
        <p:nvPicPr>
          <p:cNvPr id="9" name="Graphic 8" descr="Man outline">
            <a:extLst>
              <a:ext uri="{FF2B5EF4-FFF2-40B4-BE49-F238E27FC236}">
                <a16:creationId xmlns:a16="http://schemas.microsoft.com/office/drawing/2014/main" id="{C7950CC6-D55F-F317-AC98-78CD94488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44932" y="640326"/>
            <a:ext cx="5577348" cy="55773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DE01FF-97FD-93DF-5B50-B790840DDAAF}"/>
              </a:ext>
            </a:extLst>
          </p:cNvPr>
          <p:cNvSpPr txBox="1"/>
          <p:nvPr/>
        </p:nvSpPr>
        <p:spPr>
          <a:xfrm>
            <a:off x="4056516" y="161536"/>
            <a:ext cx="3829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u="sng" dirty="0"/>
              <a:t>Mankind Redeemed in Jesus Christ</a:t>
            </a:r>
          </a:p>
          <a:p>
            <a:pPr algn="ctr"/>
            <a:r>
              <a:rPr lang="en-US" b="1" dirty="0"/>
              <a:t>Reconciled to God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EE2E34-519A-2DFD-EB88-330783A9A176}"/>
              </a:ext>
            </a:extLst>
          </p:cNvPr>
          <p:cNvSpPr txBox="1"/>
          <p:nvPr/>
        </p:nvSpPr>
        <p:spPr>
          <a:xfrm>
            <a:off x="2270082" y="1933615"/>
            <a:ext cx="9957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u="sng" dirty="0">
                <a:solidFill>
                  <a:srgbClr val="FF0000"/>
                </a:solidFill>
              </a:rPr>
              <a:t>Spirit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35725D-8D79-BF77-CE37-E8CDABDE72B0}"/>
              </a:ext>
            </a:extLst>
          </p:cNvPr>
          <p:cNvSpPr txBox="1"/>
          <p:nvPr/>
        </p:nvSpPr>
        <p:spPr>
          <a:xfrm>
            <a:off x="5529975" y="1956528"/>
            <a:ext cx="1132040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u="sng" dirty="0"/>
              <a:t>Soul</a:t>
            </a:r>
          </a:p>
          <a:p>
            <a:pPr algn="ctr"/>
            <a:r>
              <a:rPr lang="en-US" dirty="0"/>
              <a:t>Mind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Emotions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Will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76E03A-76C5-4089-3C14-5879D99AC713}"/>
              </a:ext>
            </a:extLst>
          </p:cNvPr>
          <p:cNvSpPr txBox="1"/>
          <p:nvPr/>
        </p:nvSpPr>
        <p:spPr>
          <a:xfrm>
            <a:off x="3794285" y="1998441"/>
            <a:ext cx="13789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(Open)</a:t>
            </a:r>
          </a:p>
          <a:p>
            <a:pPr algn="ctr"/>
            <a:r>
              <a:rPr lang="en-US" dirty="0"/>
              <a:t>Conscience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E615DF-9594-9C96-C00F-B318408369D6}"/>
              </a:ext>
            </a:extLst>
          </p:cNvPr>
          <p:cNvSpPr txBox="1"/>
          <p:nvPr/>
        </p:nvSpPr>
        <p:spPr>
          <a:xfrm>
            <a:off x="4077884" y="2554618"/>
            <a:ext cx="7457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(Soft)</a:t>
            </a:r>
          </a:p>
          <a:p>
            <a:pPr algn="ctr"/>
            <a:r>
              <a:rPr lang="en-US" dirty="0"/>
              <a:t>Heart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0C04732-0402-F515-51F3-416FDBFDD678}"/>
              </a:ext>
            </a:extLst>
          </p:cNvPr>
          <p:cNvCxnSpPr/>
          <p:nvPr/>
        </p:nvCxnSpPr>
        <p:spPr>
          <a:xfrm>
            <a:off x="2788674" y="2578104"/>
            <a:ext cx="2999567" cy="0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987064F-2FCF-9BCA-075E-043ECCA58FD2}"/>
              </a:ext>
            </a:extLst>
          </p:cNvPr>
          <p:cNvCxnSpPr>
            <a:cxnSpLocks/>
          </p:cNvCxnSpPr>
          <p:nvPr/>
        </p:nvCxnSpPr>
        <p:spPr>
          <a:xfrm>
            <a:off x="2788674" y="3134106"/>
            <a:ext cx="2741301" cy="0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B1303D8-2255-A4D9-5E4F-90A9E692BCBE}"/>
              </a:ext>
            </a:extLst>
          </p:cNvPr>
          <p:cNvCxnSpPr>
            <a:cxnSpLocks/>
          </p:cNvCxnSpPr>
          <p:nvPr/>
        </p:nvCxnSpPr>
        <p:spPr>
          <a:xfrm flipV="1">
            <a:off x="2788674" y="2476499"/>
            <a:ext cx="0" cy="677271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ED8CB30-53C2-AEF7-9B49-A50E92E3FC70}"/>
              </a:ext>
            </a:extLst>
          </p:cNvPr>
          <p:cNvCxnSpPr/>
          <p:nvPr/>
        </p:nvCxnSpPr>
        <p:spPr>
          <a:xfrm>
            <a:off x="5951634" y="2649128"/>
            <a:ext cx="0" cy="910149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5E4E5A7-EAA0-23CC-F9D6-A28DE96502FB}"/>
              </a:ext>
            </a:extLst>
          </p:cNvPr>
          <p:cNvCxnSpPr>
            <a:cxnSpLocks/>
          </p:cNvCxnSpPr>
          <p:nvPr/>
        </p:nvCxnSpPr>
        <p:spPr>
          <a:xfrm>
            <a:off x="6104034" y="3222594"/>
            <a:ext cx="0" cy="336683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E3C6F04C-DEF7-0C84-C620-85808FE7387A}"/>
              </a:ext>
            </a:extLst>
          </p:cNvPr>
          <p:cNvSpPr txBox="1"/>
          <p:nvPr/>
        </p:nvSpPr>
        <p:spPr>
          <a:xfrm>
            <a:off x="9082595" y="2018186"/>
            <a:ext cx="96372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u="sng" dirty="0"/>
              <a:t>Body</a:t>
            </a:r>
          </a:p>
          <a:p>
            <a:pPr algn="ctr"/>
            <a:endParaRPr lang="en-US" u="sng" dirty="0"/>
          </a:p>
          <a:p>
            <a:pPr algn="ctr"/>
            <a:r>
              <a:rPr lang="en-US" dirty="0"/>
              <a:t>Flesh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Sin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Nature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2866712-FA8E-ECC2-11E0-1BD612B1DAA7}"/>
              </a:ext>
            </a:extLst>
          </p:cNvPr>
          <p:cNvCxnSpPr>
            <a:cxnSpLocks/>
          </p:cNvCxnSpPr>
          <p:nvPr/>
        </p:nvCxnSpPr>
        <p:spPr>
          <a:xfrm flipV="1">
            <a:off x="6341294" y="2359742"/>
            <a:ext cx="2741301" cy="1280724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4001BA1-1BCE-94AE-49C6-70C31FE58A8E}"/>
              </a:ext>
            </a:extLst>
          </p:cNvPr>
          <p:cNvSpPr txBox="1"/>
          <p:nvPr/>
        </p:nvSpPr>
        <p:spPr>
          <a:xfrm>
            <a:off x="1219595" y="5980498"/>
            <a:ext cx="99767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My Spirit filled with the Holy Spirit, living as led by the Spirit,</a:t>
            </a:r>
            <a:r>
              <a:rPr lang="en-US" dirty="0"/>
              <a:t> affecting our will expressed by our body</a:t>
            </a:r>
          </a:p>
          <a:p>
            <a:r>
              <a:rPr lang="en-US" dirty="0"/>
              <a:t>Until Jesus comes, my Sin Nature must be subdued by the Spirit to break my cycles of serving Sin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38AC05-BD92-9A93-FCCB-4E42AEC63EC1}"/>
              </a:ext>
            </a:extLst>
          </p:cNvPr>
          <p:cNvSpPr txBox="1"/>
          <p:nvPr/>
        </p:nvSpPr>
        <p:spPr>
          <a:xfrm>
            <a:off x="2326988" y="3104591"/>
            <a:ext cx="8819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u="sng" dirty="0">
                <a:solidFill>
                  <a:srgbClr val="FF0000"/>
                </a:solidFill>
              </a:rPr>
              <a:t>Holy</a:t>
            </a:r>
          </a:p>
          <a:p>
            <a:pPr algn="ctr"/>
            <a:r>
              <a:rPr lang="en-US" sz="2400" u="sng" dirty="0">
                <a:solidFill>
                  <a:srgbClr val="FF0000"/>
                </a:solidFill>
              </a:rPr>
              <a:t>Spirit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75456E-12BD-B1A4-E32C-17F8C9BF8339}"/>
              </a:ext>
            </a:extLst>
          </p:cNvPr>
          <p:cNvSpPr txBox="1"/>
          <p:nvPr/>
        </p:nvSpPr>
        <p:spPr>
          <a:xfrm>
            <a:off x="4594780" y="787821"/>
            <a:ext cx="298376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u="sng" dirty="0">
                <a:solidFill>
                  <a:srgbClr val="FF0000"/>
                </a:solidFill>
              </a:rPr>
              <a:t>Spiritual Light/Life</a:t>
            </a:r>
          </a:p>
          <a:p>
            <a:pPr algn="ctr"/>
            <a:r>
              <a:rPr lang="en-US" sz="2800" u="sng" dirty="0">
                <a:solidFill>
                  <a:srgbClr val="FF0000"/>
                </a:solidFill>
              </a:rPr>
              <a:t>Obedience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C8378F-87E3-DA88-440F-34528C520622}"/>
              </a:ext>
            </a:extLst>
          </p:cNvPr>
          <p:cNvSpPr txBox="1"/>
          <p:nvPr/>
        </p:nvSpPr>
        <p:spPr>
          <a:xfrm>
            <a:off x="1281196" y="772482"/>
            <a:ext cx="300248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u="sng" dirty="0">
                <a:solidFill>
                  <a:srgbClr val="FF0000"/>
                </a:solidFill>
              </a:rPr>
              <a:t>Alive Towards God</a:t>
            </a:r>
          </a:p>
          <a:p>
            <a:pPr algn="ctr"/>
            <a:r>
              <a:rPr lang="en-US" sz="2800" u="sng" dirty="0">
                <a:solidFill>
                  <a:srgbClr val="FF0000"/>
                </a:solidFill>
              </a:rPr>
              <a:t>Christ in You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22F39D4-A652-BF51-376B-DF5C9FDA15BF}"/>
              </a:ext>
            </a:extLst>
          </p:cNvPr>
          <p:cNvCxnSpPr/>
          <p:nvPr/>
        </p:nvCxnSpPr>
        <p:spPr>
          <a:xfrm flipH="1" flipV="1">
            <a:off x="6341294" y="2578104"/>
            <a:ext cx="2943383" cy="575666"/>
          </a:xfrm>
          <a:prstGeom prst="straightConnector1">
            <a:avLst/>
          </a:prstGeom>
          <a:ln w="3492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B4F3CD2-9986-73B2-E1BA-6DE62F62F42B}"/>
              </a:ext>
            </a:extLst>
          </p:cNvPr>
          <p:cNvCxnSpPr>
            <a:cxnSpLocks/>
          </p:cNvCxnSpPr>
          <p:nvPr/>
        </p:nvCxnSpPr>
        <p:spPr>
          <a:xfrm flipH="1" flipV="1">
            <a:off x="6662015" y="3134106"/>
            <a:ext cx="2622662" cy="88488"/>
          </a:xfrm>
          <a:prstGeom prst="straightConnector1">
            <a:avLst/>
          </a:prstGeom>
          <a:ln w="3492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751E714-8C7E-4610-89D5-3ED13A0FA408}"/>
              </a:ext>
            </a:extLst>
          </p:cNvPr>
          <p:cNvSpPr txBox="1"/>
          <p:nvPr/>
        </p:nvSpPr>
        <p:spPr>
          <a:xfrm>
            <a:off x="7065854" y="1825559"/>
            <a:ext cx="14682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Evil</a:t>
            </a:r>
          </a:p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Influence</a:t>
            </a:r>
          </a:p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of Sin Nature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0C85C1E-AA61-24E6-598C-60353F60E7D6}"/>
              </a:ext>
            </a:extLst>
          </p:cNvPr>
          <p:cNvSpPr txBox="1"/>
          <p:nvPr/>
        </p:nvSpPr>
        <p:spPr>
          <a:xfrm>
            <a:off x="8086347" y="811546"/>
            <a:ext cx="290278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u="sng" dirty="0">
                <a:solidFill>
                  <a:srgbClr val="FF0000"/>
                </a:solidFill>
              </a:rPr>
              <a:t>Self Focused</a:t>
            </a:r>
          </a:p>
          <a:p>
            <a:pPr algn="ctr"/>
            <a:r>
              <a:rPr lang="en-US" sz="2800" u="sng" dirty="0">
                <a:solidFill>
                  <a:srgbClr val="FF0000"/>
                </a:solidFill>
              </a:rPr>
              <a:t>Desire to Disobey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977DB03-61E3-BDFF-DFE4-E6B029737D5A}"/>
              </a:ext>
            </a:extLst>
          </p:cNvPr>
          <p:cNvSpPr txBox="1"/>
          <p:nvPr/>
        </p:nvSpPr>
        <p:spPr>
          <a:xfrm>
            <a:off x="3418979" y="4198351"/>
            <a:ext cx="787516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Do not be deceived, God is not mocked; 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for whatever a man sows, that he will also reap. 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For he who sows to his flesh will of the flesh reap corruption, 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but he who sows to the Spirit will of the Spirit reap everlasting life. 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Galatians 6:7-8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9755A31-2FFF-7190-D25E-B82E248507D6}"/>
              </a:ext>
            </a:extLst>
          </p:cNvPr>
          <p:cNvSpPr txBox="1"/>
          <p:nvPr/>
        </p:nvSpPr>
        <p:spPr>
          <a:xfrm>
            <a:off x="1625168" y="217827"/>
            <a:ext cx="2314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NO CONDEMNATION</a:t>
            </a:r>
          </a:p>
          <a:p>
            <a:pPr algn="ctr"/>
            <a:r>
              <a:rPr lang="en-US" dirty="0"/>
              <a:t>Romans 8:1</a:t>
            </a:r>
          </a:p>
        </p:txBody>
      </p:sp>
    </p:spTree>
    <p:extLst>
      <p:ext uri="{BB962C8B-B14F-4D97-AF65-F5344CB8AC3E}">
        <p14:creationId xmlns:p14="http://schemas.microsoft.com/office/powerpoint/2010/main" val="1872984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241</Words>
  <Application>Microsoft Office PowerPoint</Application>
  <PresentationFormat>Widescreen</PresentationFormat>
  <Paragraphs>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Gordon Magee</dc:creator>
  <cp:lastModifiedBy>Gordon Magee</cp:lastModifiedBy>
  <cp:revision>3</cp:revision>
  <dcterms:created xsi:type="dcterms:W3CDTF">2025-08-02T11:52:16Z</dcterms:created>
  <dcterms:modified xsi:type="dcterms:W3CDTF">2025-08-02T12:51:11Z</dcterms:modified>
</cp:coreProperties>
</file>