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4" r:id="rId11"/>
    <p:sldId id="267" r:id="rId12"/>
    <p:sldId id="268" r:id="rId13"/>
    <p:sldId id="272" r:id="rId14"/>
    <p:sldId id="271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3E"/>
    <a:srgbClr val="009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5" autoAdjust="0"/>
    <p:restoredTop sz="94660"/>
  </p:normalViewPr>
  <p:slideViewPr>
    <p:cSldViewPr snapToGrid="0">
      <p:cViewPr varScale="1">
        <p:scale>
          <a:sx n="94" d="100"/>
          <a:sy n="94" d="100"/>
        </p:scale>
        <p:origin x="10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7DFAF-042C-4613-A85C-B851B8FFB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3340B0-1FEB-4A14-98B4-AB3169F9D9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8046F7-F9AA-4017-B011-156AD716A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702E-1199-423C-A228-E4C2FBA13B3E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E0DF6-573B-48C2-B2BF-CF1BE3345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8A0FD-3A65-4DBB-89FE-6C9C2A2FD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FD9-B8C2-4A4A-880F-688C4259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849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9009A-EBD6-44FA-85F6-29A1326C2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AC9AA-2BC0-4194-B4B7-D5D66F681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1213A-4CC6-49B9-915F-ADFE38127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702E-1199-423C-A228-E4C2FBA13B3E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D4095-C414-44DF-8087-105195050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A46138-2C65-41B6-B85E-7DDE89CD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FD9-B8C2-4A4A-880F-688C4259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784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09B62-2B7B-4D99-BB26-F6BA25A04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2327C-5C7F-4683-8DE7-D1193CA61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C55A1-3822-44B1-8D6A-96B691BEF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702E-1199-423C-A228-E4C2FBA13B3E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87FC71-1F94-4E33-A492-A2AC2E515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39604-FC3B-4456-BE44-3ED2A9664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FD9-B8C2-4A4A-880F-688C4259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601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C78A6-2DB1-4758-89CD-2A9F89716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D3B56-787A-4F9B-811F-CE905806FA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4A8989-8D6C-4013-8BD5-B02431B73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223489-C9A3-4071-9DF5-5FCC56256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702E-1199-423C-A228-E4C2FBA13B3E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BBC961-1530-473A-A671-33B78DAC6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18E34-CA65-47DB-B8F1-6A1A0B6F9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FD9-B8C2-4A4A-880F-688C4259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253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D0EA9-6ADE-4D95-84D3-B0077954A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E0123B-DBCA-457F-81C8-966E44142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6269B8-C3EC-4DF8-90DA-DA809283E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AE86F2-3D4F-454C-9294-9AD4B184CF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A78804-ED65-4728-B046-602BE716EE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1ED59D-8821-4CDA-9F1C-E247B3918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702E-1199-423C-A228-E4C2FBA13B3E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0CB0E2-0CF9-421E-B83D-B159ACBD7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70292F-7EF5-411E-B9C1-18A23B624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FD9-B8C2-4A4A-880F-688C4259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12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95318-5A4F-4289-8BAD-4F21D7B70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729065-4245-41FD-9F16-FAF499C44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702E-1199-423C-A228-E4C2FBA13B3E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E69B34-902D-4226-8407-5B6ED356F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05D314-7D99-491A-8D2C-19881480C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FD9-B8C2-4A4A-880F-688C4259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66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638275-D41C-4A2A-85DD-FD93753EE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702E-1199-423C-A228-E4C2FBA13B3E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96FD22-22A1-45F1-BB7E-611D7E69D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C8F723-00C0-48BD-8CE9-07F4034D7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FD9-B8C2-4A4A-880F-688C4259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192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8CA63-4DDB-4E08-9997-E9160E81B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32ED3-6D1D-4ED8-A3DD-90EDAAB56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017378-FA0A-407F-8F90-D1BBD8BC25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7455E-E0E5-45AF-938E-E8EB83B98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702E-1199-423C-A228-E4C2FBA13B3E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E31608-4099-4BB8-B7E8-26E585836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EBEDC-B2CC-4801-983F-FEE3E6E30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FD9-B8C2-4A4A-880F-688C4259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104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5F8C9-011C-4B17-B594-2E24A634D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91BAFE-7F70-4069-8D20-028F6E36A2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1E000-E996-49C9-8032-4A23FE8FE0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7D525C-F52A-415D-ADD3-6E6FE6FDA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702E-1199-423C-A228-E4C2FBA13B3E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94DBF-6062-4468-96AA-EDC89E989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376FF7-BC5F-47C1-9445-3E7C4CD0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FD9-B8C2-4A4A-880F-688C4259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9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DF2DB-474D-437D-8E20-6B058CCB1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5E298F-A0FE-4C40-8926-43AC371AC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152E0-CF5F-4798-A37A-EF8086642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702E-1199-423C-A228-E4C2FBA13B3E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4B2B0-EF49-4A57-AA8F-294FFEB16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A1220-9D9D-4D66-AAD2-E5AD0BE7F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FD9-B8C2-4A4A-880F-688C4259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95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253067-C748-4355-AEF7-480893F773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63EF3B-B92C-42CF-A3AF-7EBF785228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D4E01-246E-4788-8409-0817FB5DC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702E-1199-423C-A228-E4C2FBA13B3E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30C42-0688-450E-BA4C-7486DE7A3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19292-8F7D-4F71-900D-EF433F2D1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FD9-B8C2-4A4A-880F-688C4259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570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EC1C78-3A2B-47AD-BE16-BD159A2E5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0ABCDC-DBE2-4763-A79E-CE7B45A82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EAE04-D26D-4F05-B36B-E9EA8F0A35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7702E-1199-423C-A228-E4C2FBA13B3E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09E0B-C210-4DE3-9955-5C832557E3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58D79-26F3-4436-846E-0ED6B44C76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CBFD9-B8C2-4A4A-880F-688C4259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9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034B6-E76F-46E2-920F-307916E4F5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Sin, Trespass, Transgression, Iniquity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437E0D-DDF4-485A-BC98-6BA7372552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Lessons from God’s Creation</a:t>
            </a:r>
          </a:p>
          <a:p>
            <a:r>
              <a:rPr lang="en-US" dirty="0"/>
              <a:t>G. Magee Bible Studies</a:t>
            </a:r>
          </a:p>
          <a:p>
            <a:r>
              <a:rPr lang="en-US" dirty="0"/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460449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FCC1F-3345-4EB6-8FE9-33CF6CAA45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23970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FB06F4-3599-4821-AFF5-34C718723555}"/>
              </a:ext>
            </a:extLst>
          </p:cNvPr>
          <p:cNvSpPr txBox="1"/>
          <p:nvPr/>
        </p:nvSpPr>
        <p:spPr>
          <a:xfrm>
            <a:off x="6896559" y="4219461"/>
            <a:ext cx="43781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Nature of the Tree is obvious</a:t>
            </a:r>
          </a:p>
          <a:p>
            <a:r>
              <a:rPr lang="en-US" sz="2800" dirty="0"/>
              <a:t>Because of the Fruits</a:t>
            </a:r>
          </a:p>
        </p:txBody>
      </p:sp>
    </p:spTree>
    <p:extLst>
      <p:ext uri="{BB962C8B-B14F-4D97-AF65-F5344CB8AC3E}">
        <p14:creationId xmlns:p14="http://schemas.microsoft.com/office/powerpoint/2010/main" val="2849173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DFCC1F-3345-4EB6-8FE9-33CF6CAA45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23970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0754A47-05E3-4CB8-9AF6-8F87BF460BC3}"/>
              </a:ext>
            </a:extLst>
          </p:cNvPr>
          <p:cNvSpPr/>
          <p:nvPr/>
        </p:nvSpPr>
        <p:spPr>
          <a:xfrm>
            <a:off x="3617939" y="1820246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78A34D7-D0EA-4E4D-B74C-32E59031D99D}"/>
              </a:ext>
            </a:extLst>
          </p:cNvPr>
          <p:cNvSpPr/>
          <p:nvPr/>
        </p:nvSpPr>
        <p:spPr>
          <a:xfrm>
            <a:off x="4475419" y="1096827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E4B7EA1-88E5-4652-9E8A-F0D5813FD3B6}"/>
              </a:ext>
            </a:extLst>
          </p:cNvPr>
          <p:cNvSpPr/>
          <p:nvPr/>
        </p:nvSpPr>
        <p:spPr>
          <a:xfrm>
            <a:off x="6004927" y="841603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BF8F46C-E3C7-452B-AB19-EF70C8A1014B}"/>
              </a:ext>
            </a:extLst>
          </p:cNvPr>
          <p:cNvSpPr/>
          <p:nvPr/>
        </p:nvSpPr>
        <p:spPr>
          <a:xfrm>
            <a:off x="6913755" y="1154386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80A35A7-52A4-4B5A-9CE3-B0BCC427FACD}"/>
              </a:ext>
            </a:extLst>
          </p:cNvPr>
          <p:cNvSpPr/>
          <p:nvPr/>
        </p:nvSpPr>
        <p:spPr>
          <a:xfrm>
            <a:off x="8498348" y="2394982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A688BA-61F3-4412-BEBB-8751B70C610F}"/>
              </a:ext>
            </a:extLst>
          </p:cNvPr>
          <p:cNvSpPr/>
          <p:nvPr/>
        </p:nvSpPr>
        <p:spPr>
          <a:xfrm>
            <a:off x="7449909" y="3119632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5DDA7C2-04E9-4148-9468-3DBB0452C047}"/>
              </a:ext>
            </a:extLst>
          </p:cNvPr>
          <p:cNvSpPr/>
          <p:nvPr/>
        </p:nvSpPr>
        <p:spPr>
          <a:xfrm>
            <a:off x="4475419" y="3252763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F9C0CAA-BBB4-4E68-81B4-12685926BCFD}"/>
              </a:ext>
            </a:extLst>
          </p:cNvPr>
          <p:cNvSpPr/>
          <p:nvPr/>
        </p:nvSpPr>
        <p:spPr>
          <a:xfrm>
            <a:off x="3420769" y="2955934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724C901-E8DB-4757-BF35-3D8AED8A0F5E}"/>
              </a:ext>
            </a:extLst>
          </p:cNvPr>
          <p:cNvSpPr/>
          <p:nvPr/>
        </p:nvSpPr>
        <p:spPr>
          <a:xfrm>
            <a:off x="7685454" y="1745905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47239F9-B209-4747-A9B6-EE3D2FC40FB6}"/>
              </a:ext>
            </a:extLst>
          </p:cNvPr>
          <p:cNvSpPr/>
          <p:nvPr/>
        </p:nvSpPr>
        <p:spPr>
          <a:xfrm>
            <a:off x="6954949" y="2241361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03466FE-B232-4369-BBA0-F643FC0D1F28}"/>
              </a:ext>
            </a:extLst>
          </p:cNvPr>
          <p:cNvSpPr/>
          <p:nvPr/>
        </p:nvSpPr>
        <p:spPr>
          <a:xfrm>
            <a:off x="5902548" y="2067253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DBAD7A0-98E4-4B95-BE22-5BE961A6FB22}"/>
              </a:ext>
            </a:extLst>
          </p:cNvPr>
          <p:cNvSpPr/>
          <p:nvPr/>
        </p:nvSpPr>
        <p:spPr>
          <a:xfrm>
            <a:off x="4760243" y="1879036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32549E-55CD-49B5-9CCB-EF74655435A5}"/>
              </a:ext>
            </a:extLst>
          </p:cNvPr>
          <p:cNvSpPr txBox="1"/>
          <p:nvPr/>
        </p:nvSpPr>
        <p:spPr>
          <a:xfrm>
            <a:off x="6896559" y="4219461"/>
            <a:ext cx="32405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Fruitless Tree can be </a:t>
            </a:r>
          </a:p>
          <a:p>
            <a:r>
              <a:rPr lang="en-US" sz="2800" dirty="0"/>
              <a:t>Identified via Botany</a:t>
            </a:r>
          </a:p>
        </p:txBody>
      </p:sp>
    </p:spTree>
    <p:extLst>
      <p:ext uri="{BB962C8B-B14F-4D97-AF65-F5344CB8AC3E}">
        <p14:creationId xmlns:p14="http://schemas.microsoft.com/office/powerpoint/2010/main" val="362941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DFCC1F-3345-4EB6-8FE9-33CF6CAA45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23970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0754A47-05E3-4CB8-9AF6-8F87BF460BC3}"/>
              </a:ext>
            </a:extLst>
          </p:cNvPr>
          <p:cNvSpPr/>
          <p:nvPr/>
        </p:nvSpPr>
        <p:spPr>
          <a:xfrm>
            <a:off x="3617939" y="1820246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78A34D7-D0EA-4E4D-B74C-32E59031D99D}"/>
              </a:ext>
            </a:extLst>
          </p:cNvPr>
          <p:cNvSpPr/>
          <p:nvPr/>
        </p:nvSpPr>
        <p:spPr>
          <a:xfrm>
            <a:off x="4475419" y="1096827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E4B7EA1-88E5-4652-9E8A-F0D5813FD3B6}"/>
              </a:ext>
            </a:extLst>
          </p:cNvPr>
          <p:cNvSpPr/>
          <p:nvPr/>
        </p:nvSpPr>
        <p:spPr>
          <a:xfrm>
            <a:off x="6004927" y="841603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BF8F46C-E3C7-452B-AB19-EF70C8A1014B}"/>
              </a:ext>
            </a:extLst>
          </p:cNvPr>
          <p:cNvSpPr/>
          <p:nvPr/>
        </p:nvSpPr>
        <p:spPr>
          <a:xfrm>
            <a:off x="6913755" y="1154386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80A35A7-52A4-4B5A-9CE3-B0BCC427FACD}"/>
              </a:ext>
            </a:extLst>
          </p:cNvPr>
          <p:cNvSpPr/>
          <p:nvPr/>
        </p:nvSpPr>
        <p:spPr>
          <a:xfrm>
            <a:off x="8498348" y="2394982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A688BA-61F3-4412-BEBB-8751B70C610F}"/>
              </a:ext>
            </a:extLst>
          </p:cNvPr>
          <p:cNvSpPr/>
          <p:nvPr/>
        </p:nvSpPr>
        <p:spPr>
          <a:xfrm>
            <a:off x="7449909" y="3119632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5DDA7C2-04E9-4148-9468-3DBB0452C047}"/>
              </a:ext>
            </a:extLst>
          </p:cNvPr>
          <p:cNvSpPr/>
          <p:nvPr/>
        </p:nvSpPr>
        <p:spPr>
          <a:xfrm>
            <a:off x="4475419" y="3252763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F9C0CAA-BBB4-4E68-81B4-12685926BCFD}"/>
              </a:ext>
            </a:extLst>
          </p:cNvPr>
          <p:cNvSpPr/>
          <p:nvPr/>
        </p:nvSpPr>
        <p:spPr>
          <a:xfrm>
            <a:off x="3420769" y="2955934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724C901-E8DB-4757-BF35-3D8AED8A0F5E}"/>
              </a:ext>
            </a:extLst>
          </p:cNvPr>
          <p:cNvSpPr/>
          <p:nvPr/>
        </p:nvSpPr>
        <p:spPr>
          <a:xfrm>
            <a:off x="7685454" y="1745905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47239F9-B209-4747-A9B6-EE3D2FC40FB6}"/>
              </a:ext>
            </a:extLst>
          </p:cNvPr>
          <p:cNvSpPr/>
          <p:nvPr/>
        </p:nvSpPr>
        <p:spPr>
          <a:xfrm>
            <a:off x="6954949" y="2241361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03466FE-B232-4369-BBA0-F643FC0D1F28}"/>
              </a:ext>
            </a:extLst>
          </p:cNvPr>
          <p:cNvSpPr/>
          <p:nvPr/>
        </p:nvSpPr>
        <p:spPr>
          <a:xfrm>
            <a:off x="5902548" y="2067253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DBAD7A0-98E4-4B95-BE22-5BE961A6FB22}"/>
              </a:ext>
            </a:extLst>
          </p:cNvPr>
          <p:cNvSpPr/>
          <p:nvPr/>
        </p:nvSpPr>
        <p:spPr>
          <a:xfrm>
            <a:off x="4760243" y="1879036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731328-6FE3-409A-A6F9-66D560AF3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222" y="4060149"/>
            <a:ext cx="1674803" cy="1837631"/>
          </a:xfrm>
          <a:prstGeom prst="rect">
            <a:avLst/>
          </a:prstGeom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EAF2BB3-2F1F-4005-9C36-81B8FA5282DD}"/>
              </a:ext>
            </a:extLst>
          </p:cNvPr>
          <p:cNvSpPr/>
          <p:nvPr/>
        </p:nvSpPr>
        <p:spPr>
          <a:xfrm rot="16200000">
            <a:off x="5823371" y="4587278"/>
            <a:ext cx="689656" cy="531303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77C718-5FEB-4D45-8E0B-2EAFC0975654}"/>
              </a:ext>
            </a:extLst>
          </p:cNvPr>
          <p:cNvSpPr txBox="1"/>
          <p:nvPr/>
        </p:nvSpPr>
        <p:spPr>
          <a:xfrm>
            <a:off x="8599090" y="4243651"/>
            <a:ext cx="30114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Separation of Tree</a:t>
            </a:r>
          </a:p>
          <a:p>
            <a:r>
              <a:rPr lang="en-US" sz="2800" dirty="0"/>
              <a:t>From its Expression</a:t>
            </a:r>
          </a:p>
        </p:txBody>
      </p:sp>
    </p:spTree>
    <p:extLst>
      <p:ext uri="{BB962C8B-B14F-4D97-AF65-F5344CB8AC3E}">
        <p14:creationId xmlns:p14="http://schemas.microsoft.com/office/powerpoint/2010/main" val="674039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DFCC1F-3345-4EB6-8FE9-33CF6CAA45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23970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0754A47-05E3-4CB8-9AF6-8F87BF460BC3}"/>
              </a:ext>
            </a:extLst>
          </p:cNvPr>
          <p:cNvSpPr/>
          <p:nvPr/>
        </p:nvSpPr>
        <p:spPr>
          <a:xfrm>
            <a:off x="3617939" y="1820246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78A34D7-D0EA-4E4D-B74C-32E59031D99D}"/>
              </a:ext>
            </a:extLst>
          </p:cNvPr>
          <p:cNvSpPr/>
          <p:nvPr/>
        </p:nvSpPr>
        <p:spPr>
          <a:xfrm>
            <a:off x="4475419" y="1096827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E4B7EA1-88E5-4652-9E8A-F0D5813FD3B6}"/>
              </a:ext>
            </a:extLst>
          </p:cNvPr>
          <p:cNvSpPr/>
          <p:nvPr/>
        </p:nvSpPr>
        <p:spPr>
          <a:xfrm>
            <a:off x="6004927" y="841603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BF8F46C-E3C7-452B-AB19-EF70C8A1014B}"/>
              </a:ext>
            </a:extLst>
          </p:cNvPr>
          <p:cNvSpPr/>
          <p:nvPr/>
        </p:nvSpPr>
        <p:spPr>
          <a:xfrm>
            <a:off x="6913755" y="1154386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80A35A7-52A4-4B5A-9CE3-B0BCC427FACD}"/>
              </a:ext>
            </a:extLst>
          </p:cNvPr>
          <p:cNvSpPr/>
          <p:nvPr/>
        </p:nvSpPr>
        <p:spPr>
          <a:xfrm>
            <a:off x="8498348" y="2394982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A688BA-61F3-4412-BEBB-8751B70C610F}"/>
              </a:ext>
            </a:extLst>
          </p:cNvPr>
          <p:cNvSpPr/>
          <p:nvPr/>
        </p:nvSpPr>
        <p:spPr>
          <a:xfrm>
            <a:off x="7449909" y="3119632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5DDA7C2-04E9-4148-9468-3DBB0452C047}"/>
              </a:ext>
            </a:extLst>
          </p:cNvPr>
          <p:cNvSpPr/>
          <p:nvPr/>
        </p:nvSpPr>
        <p:spPr>
          <a:xfrm>
            <a:off x="4475419" y="3252763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F9C0CAA-BBB4-4E68-81B4-12685926BCFD}"/>
              </a:ext>
            </a:extLst>
          </p:cNvPr>
          <p:cNvSpPr/>
          <p:nvPr/>
        </p:nvSpPr>
        <p:spPr>
          <a:xfrm>
            <a:off x="3420769" y="2955934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724C901-E8DB-4757-BF35-3D8AED8A0F5E}"/>
              </a:ext>
            </a:extLst>
          </p:cNvPr>
          <p:cNvSpPr/>
          <p:nvPr/>
        </p:nvSpPr>
        <p:spPr>
          <a:xfrm>
            <a:off x="7685454" y="1745905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47239F9-B209-4747-A9B6-EE3D2FC40FB6}"/>
              </a:ext>
            </a:extLst>
          </p:cNvPr>
          <p:cNvSpPr/>
          <p:nvPr/>
        </p:nvSpPr>
        <p:spPr>
          <a:xfrm>
            <a:off x="6954949" y="2241361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03466FE-B232-4369-BBA0-F643FC0D1F28}"/>
              </a:ext>
            </a:extLst>
          </p:cNvPr>
          <p:cNvSpPr/>
          <p:nvPr/>
        </p:nvSpPr>
        <p:spPr>
          <a:xfrm>
            <a:off x="5902548" y="2067253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DBAD7A0-98E4-4B95-BE22-5BE961A6FB22}"/>
              </a:ext>
            </a:extLst>
          </p:cNvPr>
          <p:cNvSpPr/>
          <p:nvPr/>
        </p:nvSpPr>
        <p:spPr>
          <a:xfrm>
            <a:off x="4760243" y="1879036"/>
            <a:ext cx="689656" cy="724650"/>
          </a:xfrm>
          <a:prstGeom prst="ellipse">
            <a:avLst/>
          </a:prstGeom>
          <a:solidFill>
            <a:srgbClr val="008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EAF2BB3-2F1F-4005-9C36-81B8FA5282DD}"/>
              </a:ext>
            </a:extLst>
          </p:cNvPr>
          <p:cNvSpPr/>
          <p:nvPr/>
        </p:nvSpPr>
        <p:spPr>
          <a:xfrm rot="16200000">
            <a:off x="5823371" y="4587278"/>
            <a:ext cx="689656" cy="531303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E32DB7-73A1-407E-B475-381CF7D83C8D}"/>
              </a:ext>
            </a:extLst>
          </p:cNvPr>
          <p:cNvSpPr/>
          <p:nvPr/>
        </p:nvSpPr>
        <p:spPr>
          <a:xfrm>
            <a:off x="2258458" y="0"/>
            <a:ext cx="7579605" cy="48253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125FE34-AD4E-4414-BE63-91D9ADD24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638" y="1262291"/>
            <a:ext cx="3577235" cy="37998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8CFEDBE-A253-4478-9806-D7AF0846E168}"/>
              </a:ext>
            </a:extLst>
          </p:cNvPr>
          <p:cNvSpPr txBox="1"/>
          <p:nvPr/>
        </p:nvSpPr>
        <p:spPr>
          <a:xfrm>
            <a:off x="7603411" y="4261689"/>
            <a:ext cx="36277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Nature of the Tree</a:t>
            </a:r>
          </a:p>
          <a:p>
            <a:r>
              <a:rPr lang="en-US" sz="2800" dirty="0"/>
              <a:t>Reasserted next Season</a:t>
            </a:r>
          </a:p>
        </p:txBody>
      </p:sp>
    </p:spTree>
    <p:extLst>
      <p:ext uri="{BB962C8B-B14F-4D97-AF65-F5344CB8AC3E}">
        <p14:creationId xmlns:p14="http://schemas.microsoft.com/office/powerpoint/2010/main" val="374559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DFCC1F-3345-4EB6-8FE9-33CF6CAA45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23970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C638DB-F3C3-430C-BE9A-E826AE4DEE3E}"/>
              </a:ext>
            </a:extLst>
          </p:cNvPr>
          <p:cNvSpPr txBox="1"/>
          <p:nvPr/>
        </p:nvSpPr>
        <p:spPr>
          <a:xfrm>
            <a:off x="7603411" y="4184570"/>
            <a:ext cx="377436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Enough seasons and</a:t>
            </a:r>
          </a:p>
          <a:p>
            <a:r>
              <a:rPr lang="en-US" sz="2800" dirty="0"/>
              <a:t>More Fruit.</a:t>
            </a:r>
          </a:p>
          <a:p>
            <a:r>
              <a:rPr lang="en-US" sz="2800" dirty="0"/>
              <a:t>Seed is in the Fruit</a:t>
            </a:r>
          </a:p>
          <a:p>
            <a:r>
              <a:rPr lang="en-US" sz="2800" dirty="0"/>
              <a:t>But Nature is in the Root</a:t>
            </a:r>
          </a:p>
        </p:txBody>
      </p:sp>
    </p:spTree>
    <p:extLst>
      <p:ext uri="{BB962C8B-B14F-4D97-AF65-F5344CB8AC3E}">
        <p14:creationId xmlns:p14="http://schemas.microsoft.com/office/powerpoint/2010/main" val="2102132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19C1A-B1FF-4798-8AEA-C7AD46AB6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3342"/>
          </a:xfrm>
        </p:spPr>
        <p:txBody>
          <a:bodyPr>
            <a:noAutofit/>
          </a:bodyPr>
          <a:lstStyle/>
          <a:p>
            <a:r>
              <a:rPr lang="en-US" sz="4800" dirty="0"/>
              <a:t>Jesus - Matthew 7:17-19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CE832-D33B-4270-AF1B-89574113A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3720"/>
            <a:ext cx="10515600" cy="50532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/>
              <a:t>Even so, every good tree bears good fruit, but a bad tree bears bad fruit. A good tree cannot bear bad fruit, nor can a bad tree bear good fruit. Every tree that does not bear good fruit is cut down and thrown into the fire.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FC88EA-84C0-F55F-77B4-8181CB5E9A21}"/>
              </a:ext>
            </a:extLst>
          </p:cNvPr>
          <p:cNvSpPr/>
          <p:nvPr/>
        </p:nvSpPr>
        <p:spPr>
          <a:xfrm>
            <a:off x="6884152" y="4674215"/>
            <a:ext cx="3259867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What are some</a:t>
            </a:r>
          </a:p>
          <a:p>
            <a:pPr algn="ctr"/>
            <a: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Other examples from </a:t>
            </a:r>
          </a:p>
          <a:p>
            <a:pPr algn="ctr"/>
            <a: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The scripture where we </a:t>
            </a:r>
          </a:p>
          <a:p>
            <a:pPr algn="ctr"/>
            <a: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Learn truth from God’s </a:t>
            </a:r>
          </a:p>
          <a:p>
            <a:pPr algn="ctr"/>
            <a: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Creation?</a:t>
            </a:r>
          </a:p>
        </p:txBody>
      </p:sp>
    </p:spTree>
    <p:extLst>
      <p:ext uri="{BB962C8B-B14F-4D97-AF65-F5344CB8AC3E}">
        <p14:creationId xmlns:p14="http://schemas.microsoft.com/office/powerpoint/2010/main" val="1624287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19C1A-B1FF-4798-8AEA-C7AD46AB6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807"/>
            <a:ext cx="10515600" cy="604358"/>
          </a:xfrm>
        </p:spPr>
        <p:txBody>
          <a:bodyPr>
            <a:noAutofit/>
          </a:bodyPr>
          <a:lstStyle/>
          <a:p>
            <a:r>
              <a:rPr lang="en-US" sz="4800" dirty="0"/>
              <a:t>Four words- 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CE832-D33B-4270-AF1B-89574113A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4458"/>
            <a:ext cx="10515600" cy="512284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200" b="1" dirty="0"/>
              <a:t>Sin</a:t>
            </a:r>
            <a:r>
              <a:rPr lang="en-US" sz="3200" dirty="0"/>
              <a:t>- OT </a:t>
            </a:r>
            <a:r>
              <a:rPr lang="en-US" sz="3200" dirty="0" err="1"/>
              <a:t>chata</a:t>
            </a:r>
            <a:r>
              <a:rPr lang="en-US" sz="3200" dirty="0"/>
              <a:t>’ to miss, NT </a:t>
            </a:r>
            <a:r>
              <a:rPr lang="en-US" sz="3200" dirty="0" err="1"/>
              <a:t>hamatano</a:t>
            </a:r>
            <a:r>
              <a:rPr lang="en-US" sz="3200" dirty="0"/>
              <a:t> to miss the mark</a:t>
            </a:r>
          </a:p>
          <a:p>
            <a:pPr marL="0" indent="0">
              <a:buNone/>
            </a:pPr>
            <a:r>
              <a:rPr lang="en-US" sz="3200" i="1" dirty="0"/>
              <a:t>Romans 3:23 “for all have sinned and fall short of the glory of God”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b="1" dirty="0"/>
              <a:t>Trespass</a:t>
            </a:r>
            <a:r>
              <a:rPr lang="en-US" sz="3200" dirty="0"/>
              <a:t>- OT ‘</a:t>
            </a:r>
            <a:r>
              <a:rPr lang="en-US" sz="3200" dirty="0" err="1"/>
              <a:t>asham</a:t>
            </a:r>
            <a:r>
              <a:rPr lang="en-US" sz="3200" dirty="0"/>
              <a:t> to be guilty; NT </a:t>
            </a:r>
            <a:r>
              <a:rPr lang="en-US" sz="3200" dirty="0" err="1"/>
              <a:t>paraptoma</a:t>
            </a:r>
            <a:r>
              <a:rPr lang="en-US" sz="3200" dirty="0"/>
              <a:t> a side slip, a deviation made willfully or intentionally</a:t>
            </a:r>
          </a:p>
          <a:p>
            <a:pPr marL="0" indent="0">
              <a:buNone/>
            </a:pPr>
            <a:r>
              <a:rPr lang="en-US" sz="3200" i="1" dirty="0"/>
              <a:t>Galatians 6:1 Brethren, if a man is overtaken in any trespass, you who are spiritual restore such a one in a spirit of gentleness, considering yourself lest you also be tempted.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b="1" dirty="0"/>
              <a:t>Transgression</a:t>
            </a:r>
            <a:r>
              <a:rPr lang="en-US" sz="3200" dirty="0"/>
              <a:t>- OT </a:t>
            </a:r>
            <a:r>
              <a:rPr lang="en-US" sz="3200" dirty="0" err="1"/>
              <a:t>pesha</a:t>
            </a:r>
            <a:r>
              <a:rPr lang="en-US" sz="3200" dirty="0"/>
              <a:t>’ to revolt; NT </a:t>
            </a:r>
            <a:r>
              <a:rPr lang="en-US" sz="3200" dirty="0" err="1"/>
              <a:t>parabaino</a:t>
            </a:r>
            <a:r>
              <a:rPr lang="en-US" sz="3200" dirty="0"/>
              <a:t> to go contrary to, violate a command</a:t>
            </a:r>
          </a:p>
          <a:p>
            <a:pPr marL="0" indent="0">
              <a:buNone/>
            </a:pPr>
            <a:r>
              <a:rPr lang="en-US" sz="3200" i="1" dirty="0"/>
              <a:t>Psalm 32:1 Blessed is he whose transgression is forgiven, whose sin is covered.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b="1" dirty="0"/>
              <a:t>Iniquity</a:t>
            </a:r>
            <a:r>
              <a:rPr lang="en-US" sz="3200" dirty="0"/>
              <a:t>- OT ‘</a:t>
            </a:r>
            <a:r>
              <a:rPr lang="en-US" sz="3200" dirty="0" err="1"/>
              <a:t>avon</a:t>
            </a:r>
            <a:r>
              <a:rPr lang="en-US" sz="3200" dirty="0"/>
              <a:t> perversity or moral evil; NT </a:t>
            </a:r>
            <a:r>
              <a:rPr lang="en-US" sz="3200" dirty="0" err="1"/>
              <a:t>adikia</a:t>
            </a:r>
            <a:r>
              <a:rPr lang="en-US" sz="3200" dirty="0"/>
              <a:t> injustice, moral wrongfulness of character, life, or act; NT anomia wickedness (translated as iniquity or lawlessness)</a:t>
            </a:r>
          </a:p>
          <a:p>
            <a:pPr marL="0" indent="0">
              <a:buNone/>
            </a:pPr>
            <a:r>
              <a:rPr lang="en-US" sz="3200" i="1" dirty="0"/>
              <a:t>2 Timothy 2:19 Nevertheless the solid foundation of God stands, having this seal: “The Lord knows those who are His,” and, “Let everyone who names the name of Christ depart from iniquity.”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462E5C-B3EF-4D68-990C-B565BFDF1381}"/>
              </a:ext>
            </a:extLst>
          </p:cNvPr>
          <p:cNvSpPr txBox="1"/>
          <p:nvPr/>
        </p:nvSpPr>
        <p:spPr>
          <a:xfrm>
            <a:off x="717014" y="6165533"/>
            <a:ext cx="8913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*Note many modern paraphrases and same sense translations lump all of these words as ‘Sin’</a:t>
            </a:r>
          </a:p>
        </p:txBody>
      </p:sp>
    </p:spTree>
    <p:extLst>
      <p:ext uri="{BB962C8B-B14F-4D97-AF65-F5344CB8AC3E}">
        <p14:creationId xmlns:p14="http://schemas.microsoft.com/office/powerpoint/2010/main" val="1734238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19C1A-B1FF-4798-8AEA-C7AD46AB6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3342"/>
          </a:xfrm>
        </p:spPr>
        <p:txBody>
          <a:bodyPr>
            <a:noAutofit/>
          </a:bodyPr>
          <a:lstStyle/>
          <a:p>
            <a:r>
              <a:rPr lang="en-US" sz="4800" dirty="0"/>
              <a:t>Regarding Jesus – Isaiah 53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CE832-D33B-4270-AF1B-89574113A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3720"/>
            <a:ext cx="10515600" cy="50532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dirty="0"/>
              <a:t>Verse 5 - But He was wounded for our transgressions, He was bruised for our iniquities </a:t>
            </a:r>
            <a:r>
              <a:rPr lang="en-US" sz="1500" dirty="0">
                <a:solidFill>
                  <a:srgbClr val="FF0000"/>
                </a:solidFill>
              </a:rPr>
              <a:t>(</a:t>
            </a:r>
            <a:r>
              <a:rPr lang="en-US" sz="1500" dirty="0" err="1">
                <a:solidFill>
                  <a:srgbClr val="FF0000"/>
                </a:solidFill>
              </a:rPr>
              <a:t>pesha</a:t>
            </a:r>
            <a:r>
              <a:rPr lang="en-US" sz="1500" dirty="0">
                <a:solidFill>
                  <a:srgbClr val="FF0000"/>
                </a:solidFill>
              </a:rPr>
              <a:t>’ to revolt, ‘</a:t>
            </a:r>
            <a:r>
              <a:rPr lang="en-US" sz="1500" dirty="0" err="1">
                <a:solidFill>
                  <a:srgbClr val="FF0000"/>
                </a:solidFill>
              </a:rPr>
              <a:t>avon</a:t>
            </a:r>
            <a:r>
              <a:rPr lang="en-US" sz="1500" dirty="0">
                <a:solidFill>
                  <a:srgbClr val="FF0000"/>
                </a:solidFill>
              </a:rPr>
              <a:t> moral evil)</a:t>
            </a:r>
            <a:endParaRPr lang="en-US" sz="1500" dirty="0"/>
          </a:p>
          <a:p>
            <a:pPr marL="0" indent="0">
              <a:buNone/>
            </a:pPr>
            <a:r>
              <a:rPr lang="en-US" sz="3600" dirty="0"/>
              <a:t>Verse 6- the Lord has laid on Him the iniquity of us all </a:t>
            </a:r>
            <a:r>
              <a:rPr lang="en-US" sz="1500" dirty="0">
                <a:solidFill>
                  <a:srgbClr val="FF0000"/>
                </a:solidFill>
              </a:rPr>
              <a:t>(‘</a:t>
            </a:r>
            <a:r>
              <a:rPr lang="en-US" sz="1500" dirty="0" err="1">
                <a:solidFill>
                  <a:srgbClr val="FF0000"/>
                </a:solidFill>
              </a:rPr>
              <a:t>avon</a:t>
            </a:r>
            <a:r>
              <a:rPr lang="en-US" sz="1500" dirty="0">
                <a:solidFill>
                  <a:srgbClr val="FF0000"/>
                </a:solidFill>
              </a:rPr>
              <a:t> moral evil)</a:t>
            </a:r>
          </a:p>
          <a:p>
            <a:pPr marL="0" indent="0">
              <a:buNone/>
            </a:pPr>
            <a:r>
              <a:rPr lang="en-US" sz="3600" dirty="0"/>
              <a:t>Verse 8- For the transgressions of My people He was stricken </a:t>
            </a:r>
            <a:r>
              <a:rPr lang="en-US" sz="1500" dirty="0">
                <a:solidFill>
                  <a:srgbClr val="FF0000"/>
                </a:solidFill>
              </a:rPr>
              <a:t>(</a:t>
            </a:r>
            <a:r>
              <a:rPr lang="en-US" sz="1500" dirty="0" err="1">
                <a:solidFill>
                  <a:srgbClr val="FF0000"/>
                </a:solidFill>
              </a:rPr>
              <a:t>pesha</a:t>
            </a:r>
            <a:r>
              <a:rPr lang="en-US" sz="1500" dirty="0">
                <a:solidFill>
                  <a:srgbClr val="FF0000"/>
                </a:solidFill>
              </a:rPr>
              <a:t>’)</a:t>
            </a:r>
            <a:endParaRPr lang="en-US" sz="1500" dirty="0"/>
          </a:p>
          <a:p>
            <a:pPr marL="0" indent="0">
              <a:buNone/>
            </a:pPr>
            <a:r>
              <a:rPr lang="en-US" sz="3600" dirty="0"/>
              <a:t>Verse 10- You make His soul an offering for sin </a:t>
            </a:r>
            <a:r>
              <a:rPr lang="en-US" sz="1500" dirty="0">
                <a:solidFill>
                  <a:srgbClr val="FF0000"/>
                </a:solidFill>
              </a:rPr>
              <a:t>(‘</a:t>
            </a:r>
            <a:r>
              <a:rPr lang="en-US" sz="1500" dirty="0" err="1">
                <a:solidFill>
                  <a:srgbClr val="FF0000"/>
                </a:solidFill>
              </a:rPr>
              <a:t>asham</a:t>
            </a:r>
            <a:r>
              <a:rPr lang="en-US" sz="1500" dirty="0">
                <a:solidFill>
                  <a:srgbClr val="FF0000"/>
                </a:solidFill>
              </a:rPr>
              <a:t> to be guilty [trespass])</a:t>
            </a:r>
            <a:endParaRPr lang="en-US" sz="1500" dirty="0"/>
          </a:p>
          <a:p>
            <a:pPr marL="0" indent="0">
              <a:buNone/>
            </a:pPr>
            <a:r>
              <a:rPr lang="en-US" sz="3600" dirty="0"/>
              <a:t>Verse 11- By His knowledge My righteous Servant shall justify many, For He shall bear their iniquities </a:t>
            </a:r>
            <a:r>
              <a:rPr lang="en-US" sz="1500" dirty="0">
                <a:solidFill>
                  <a:srgbClr val="FF0000"/>
                </a:solidFill>
              </a:rPr>
              <a:t>(‘</a:t>
            </a:r>
            <a:r>
              <a:rPr lang="en-US" sz="1500" dirty="0" err="1">
                <a:solidFill>
                  <a:srgbClr val="FF0000"/>
                </a:solidFill>
              </a:rPr>
              <a:t>avon</a:t>
            </a:r>
            <a:r>
              <a:rPr lang="en-US" sz="1500" dirty="0">
                <a:solidFill>
                  <a:srgbClr val="FF0000"/>
                </a:solidFill>
              </a:rPr>
              <a:t>)</a:t>
            </a:r>
            <a:endParaRPr lang="en-US" sz="1500" dirty="0"/>
          </a:p>
          <a:p>
            <a:pPr marL="0" indent="0">
              <a:buNone/>
            </a:pPr>
            <a:r>
              <a:rPr lang="en-US" sz="3600" dirty="0"/>
              <a:t>Verse 12- And He bore the sin of many, </a:t>
            </a:r>
            <a:r>
              <a:rPr lang="en-US" sz="1500" dirty="0">
                <a:solidFill>
                  <a:srgbClr val="FF0000"/>
                </a:solidFill>
              </a:rPr>
              <a:t>(</a:t>
            </a:r>
            <a:r>
              <a:rPr lang="en-US" sz="1500" dirty="0" err="1">
                <a:solidFill>
                  <a:srgbClr val="FF0000"/>
                </a:solidFill>
              </a:rPr>
              <a:t>chata</a:t>
            </a:r>
            <a:r>
              <a:rPr lang="en-US" sz="1500" dirty="0">
                <a:solidFill>
                  <a:srgbClr val="FF0000"/>
                </a:solidFill>
              </a:rPr>
              <a:t>’ to miss, </a:t>
            </a:r>
            <a:r>
              <a:rPr lang="en-US" sz="1500" dirty="0" err="1">
                <a:solidFill>
                  <a:srgbClr val="FF0000"/>
                </a:solidFill>
              </a:rPr>
              <a:t>chet</a:t>
            </a:r>
            <a:r>
              <a:rPr lang="en-US" sz="1500" dirty="0">
                <a:solidFill>
                  <a:srgbClr val="FF0000"/>
                </a:solidFill>
              </a:rPr>
              <a:t>’ sin/guilt)</a:t>
            </a:r>
            <a:endParaRPr lang="en-US" sz="1500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600" dirty="0"/>
              <a:t>And made intercession for the transgressors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pesha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’, pasha’)</a:t>
            </a:r>
            <a:endParaRPr lang="en-US" sz="3600" dirty="0"/>
          </a:p>
          <a:p>
            <a:pPr marL="0" indent="0">
              <a:buNone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88453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DFCC1F-3345-4EB6-8FE9-33CF6CAA45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23970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C638DB-F3C3-430C-BE9A-E826AE4DEE3E}"/>
              </a:ext>
            </a:extLst>
          </p:cNvPr>
          <p:cNvSpPr txBox="1"/>
          <p:nvPr/>
        </p:nvSpPr>
        <p:spPr>
          <a:xfrm>
            <a:off x="7564082" y="497473"/>
            <a:ext cx="443749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Sin, Trespass, Transgression</a:t>
            </a:r>
          </a:p>
          <a:p>
            <a:r>
              <a:rPr lang="en-US" sz="2800" dirty="0"/>
              <a:t>Are things we do (fruits)</a:t>
            </a:r>
          </a:p>
          <a:p>
            <a:r>
              <a:rPr lang="en-US" sz="2800" dirty="0"/>
              <a:t>Example: Treat people poorly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666927-7C1D-4A30-9C79-9A75B0B1EB1B}"/>
              </a:ext>
            </a:extLst>
          </p:cNvPr>
          <p:cNvSpPr txBox="1"/>
          <p:nvPr/>
        </p:nvSpPr>
        <p:spPr>
          <a:xfrm>
            <a:off x="7564082" y="5044891"/>
            <a:ext cx="458888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Iniquity or Wickedness is </a:t>
            </a:r>
          </a:p>
          <a:p>
            <a:r>
              <a:rPr lang="en-US" sz="2800" dirty="0"/>
              <a:t>Who we are, Character (roots)</a:t>
            </a:r>
          </a:p>
          <a:p>
            <a:r>
              <a:rPr lang="en-US" sz="2800" dirty="0"/>
              <a:t>Example: Unforgiveness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7CCEBF-617F-48F6-9562-11D695414D7F}"/>
              </a:ext>
            </a:extLst>
          </p:cNvPr>
          <p:cNvSpPr txBox="1"/>
          <p:nvPr/>
        </p:nvSpPr>
        <p:spPr>
          <a:xfrm>
            <a:off x="155475" y="4509032"/>
            <a:ext cx="39445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To stop the Fruit</a:t>
            </a:r>
          </a:p>
          <a:p>
            <a:r>
              <a:rPr lang="en-US" sz="2800" dirty="0">
                <a:solidFill>
                  <a:srgbClr val="FF0000"/>
                </a:solidFill>
              </a:rPr>
              <a:t>You must pull the Root!</a:t>
            </a:r>
          </a:p>
        </p:txBody>
      </p:sp>
    </p:spTree>
    <p:extLst>
      <p:ext uri="{BB962C8B-B14F-4D97-AF65-F5344CB8AC3E}">
        <p14:creationId xmlns:p14="http://schemas.microsoft.com/office/powerpoint/2010/main" val="1704921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19C1A-B1FF-4798-8AEA-C7AD46AB6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807"/>
            <a:ext cx="10515600" cy="604358"/>
          </a:xfrm>
        </p:spPr>
        <p:txBody>
          <a:bodyPr>
            <a:noAutofit/>
          </a:bodyPr>
          <a:lstStyle/>
          <a:p>
            <a:r>
              <a:rPr lang="en-US" sz="4800" dirty="0"/>
              <a:t>Pulling the Roots of Iniquity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CE832-D33B-4270-AF1B-89574113A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4458"/>
            <a:ext cx="10515600" cy="51228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/>
              <a:t>Iniquity, Wickedness, Moral Evil (also translated as lawlessness)</a:t>
            </a:r>
            <a:r>
              <a:rPr lang="en-US" sz="3200" dirty="0"/>
              <a:t>- enters our character in two ways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God’s purposeful visitation </a:t>
            </a:r>
            <a:r>
              <a:rPr lang="en-US" sz="3200" i="1" dirty="0"/>
              <a:t>Exodus 20:5-6 ‘visiting the iniquity of the fathers upon the children’</a:t>
            </a:r>
            <a:r>
              <a:rPr lang="en-US" sz="3200" dirty="0"/>
              <a:t> </a:t>
            </a:r>
            <a:r>
              <a:rPr lang="en-US" sz="3200" dirty="0" err="1"/>
              <a:t>Paqad</a:t>
            </a:r>
            <a:r>
              <a:rPr lang="en-US" sz="3200" dirty="0"/>
              <a:t> – to visit with friendly or hostile intent [modern English Bibles translate as punish, but the Hebrew means visit]</a:t>
            </a:r>
          </a:p>
          <a:p>
            <a:pPr lvl="1"/>
            <a:r>
              <a:rPr lang="en-US" sz="2800" dirty="0"/>
              <a:t>Examples – Violence, Alcoholism, Abuse often run in families, these are fruits with underlying root causes</a:t>
            </a:r>
          </a:p>
          <a:p>
            <a:pPr lvl="1"/>
            <a:r>
              <a:rPr lang="en-US" sz="2800" dirty="0"/>
              <a:t>Why? God does not just heal individuals, He heals families.</a:t>
            </a:r>
          </a:p>
          <a:p>
            <a:pPr lvl="2"/>
            <a:r>
              <a:rPr lang="en-US" sz="2400" i="1" dirty="0"/>
              <a:t>Isaiah 58:12 Those from among you shall build the old waste places; you shall raise up the foundations of many generations; and you shall be called the Repairer of the Breach, the Restorer of Streets to Dwell In.</a:t>
            </a:r>
          </a:p>
          <a:p>
            <a:pPr marL="457200" lvl="1" indent="0">
              <a:buNone/>
            </a:pP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3777932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19C1A-B1FF-4798-8AEA-C7AD46AB6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807"/>
            <a:ext cx="10515600" cy="604358"/>
          </a:xfrm>
        </p:spPr>
        <p:txBody>
          <a:bodyPr>
            <a:noAutofit/>
          </a:bodyPr>
          <a:lstStyle/>
          <a:p>
            <a:r>
              <a:rPr lang="en-US" sz="4800" dirty="0"/>
              <a:t>Pulling the Roots of Iniquity,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CE832-D33B-4270-AF1B-89574113A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4458"/>
            <a:ext cx="10515600" cy="51228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/>
              <a:t>Iniquity, Wickedness, Moral Evil (also translated as lawlessness) </a:t>
            </a:r>
            <a:r>
              <a:rPr lang="en-US" sz="3200" dirty="0"/>
              <a:t>- enters our character in two ways</a:t>
            </a:r>
          </a:p>
          <a:p>
            <a:pPr marL="0" indent="0">
              <a:buNone/>
            </a:pPr>
            <a:r>
              <a:rPr lang="en-US" sz="3200" dirty="0"/>
              <a:t>2. We start new iniquities in our own lives</a:t>
            </a:r>
          </a:p>
          <a:p>
            <a:pPr lvl="1"/>
            <a:r>
              <a:rPr lang="en-US" sz="2800" dirty="0"/>
              <a:t>Examples – </a:t>
            </a:r>
          </a:p>
          <a:p>
            <a:pPr lvl="2"/>
            <a:r>
              <a:rPr lang="en-US" sz="2400" dirty="0"/>
              <a:t>Children internalize lies especially when told by Father or Mother (you are no good, you will never amount to anything) </a:t>
            </a:r>
          </a:p>
          <a:p>
            <a:pPr lvl="2"/>
            <a:r>
              <a:rPr lang="en-US" sz="2400" dirty="0"/>
              <a:t>Child abuse causes deep seated brokenness in forms of anger, hatred, poor self image, unforgiveness, unholy decisions, guilt, shame</a:t>
            </a:r>
          </a:p>
          <a:p>
            <a:pPr lvl="2"/>
            <a:r>
              <a:rPr lang="en-US" sz="2400" dirty="0"/>
              <a:t>Dishonoring father or mother against the 5</a:t>
            </a:r>
            <a:r>
              <a:rPr lang="en-US" sz="2400" baseline="30000" dirty="0"/>
              <a:t>th</a:t>
            </a:r>
            <a:r>
              <a:rPr lang="en-US" sz="2400" dirty="0"/>
              <a:t> commandment brings binding unhealthiness into our lives [the first commandment with a promise]</a:t>
            </a:r>
          </a:p>
          <a:p>
            <a:pPr lvl="2"/>
            <a:r>
              <a:rPr lang="en-US" sz="2400" dirty="0"/>
              <a:t>Dishonoring God brings life consequences, God’s promises are conditional and have both thesis and antithesis: the promise of tithing/giving works both ways to blessing or lack of blessing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3311038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19C1A-B1FF-4798-8AEA-C7AD46AB6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807"/>
            <a:ext cx="10515600" cy="604358"/>
          </a:xfrm>
        </p:spPr>
        <p:txBody>
          <a:bodyPr>
            <a:noAutofit/>
          </a:bodyPr>
          <a:lstStyle/>
          <a:p>
            <a:r>
              <a:rPr lang="en-US" sz="4800" dirty="0"/>
              <a:t>Pulling the Roots of Iniquity,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CE832-D33B-4270-AF1B-89574113A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4458"/>
            <a:ext cx="10515600" cy="5122844"/>
          </a:xfrm>
        </p:spPr>
        <p:txBody>
          <a:bodyPr>
            <a:normAutofit/>
          </a:bodyPr>
          <a:lstStyle/>
          <a:p>
            <a:r>
              <a:rPr lang="en-US" sz="2600" dirty="0"/>
              <a:t>Paul tells us that - </a:t>
            </a:r>
            <a:r>
              <a:rPr lang="en-US" sz="2600" i="1" dirty="0"/>
              <a:t>2 Thessalonians 2:7b the mystery of lawlessness is already at work</a:t>
            </a:r>
          </a:p>
          <a:p>
            <a:r>
              <a:rPr lang="en-US" sz="2600" dirty="0"/>
              <a:t>Paul also informs us – </a:t>
            </a:r>
            <a:r>
              <a:rPr lang="en-US" sz="2600" i="1" dirty="0"/>
              <a:t>2 Timothy 2:19 Nevertheless the solid foundation of God stands, having this seal: “The Lord knows those who are His,” and, “Let everyone who names the name of Christ depart from iniquity.” </a:t>
            </a:r>
          </a:p>
          <a:p>
            <a:r>
              <a:rPr lang="en-US" sz="2600" dirty="0"/>
              <a:t>In Isaiah 53 we read that the Messiah to come would be ‘</a:t>
            </a:r>
            <a:r>
              <a:rPr lang="en-US" sz="2600" i="1" dirty="0"/>
              <a:t>bruised for our iniquities</a:t>
            </a:r>
            <a:r>
              <a:rPr lang="en-US" sz="2600" dirty="0"/>
              <a:t>’, that the Father ‘</a:t>
            </a:r>
            <a:r>
              <a:rPr lang="en-US" sz="2600" i="1" dirty="0"/>
              <a:t>has laid on Him the iniquity of us all</a:t>
            </a:r>
            <a:r>
              <a:rPr lang="en-US" sz="2600" dirty="0"/>
              <a:t>’, ‘</a:t>
            </a:r>
            <a:r>
              <a:rPr lang="en-US" sz="2600" i="1" dirty="0"/>
              <a:t>For He shall bear their iniquities</a:t>
            </a:r>
            <a:r>
              <a:rPr lang="en-US" sz="2600" dirty="0"/>
              <a:t>’. Now in the New Testament we read of Jesus ‘</a:t>
            </a:r>
            <a:r>
              <a:rPr lang="en-US" sz="2600" i="1" dirty="0"/>
              <a:t>who gave Himself for us, that He might redeem us from every lawless deed and purify for Himself His own special people, zealous for good works</a:t>
            </a:r>
            <a:r>
              <a:rPr lang="en-US" sz="2600" dirty="0"/>
              <a:t>.’ </a:t>
            </a:r>
            <a:r>
              <a:rPr lang="en-US" sz="2600" i="1" dirty="0"/>
              <a:t>Titus 2:14</a:t>
            </a:r>
          </a:p>
        </p:txBody>
      </p:sp>
    </p:spTree>
    <p:extLst>
      <p:ext uri="{BB962C8B-B14F-4D97-AF65-F5344CB8AC3E}">
        <p14:creationId xmlns:p14="http://schemas.microsoft.com/office/powerpoint/2010/main" val="222249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19C1A-B1FF-4798-8AEA-C7AD46AB6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807"/>
            <a:ext cx="10515600" cy="604358"/>
          </a:xfrm>
        </p:spPr>
        <p:txBody>
          <a:bodyPr>
            <a:noAutofit/>
          </a:bodyPr>
          <a:lstStyle/>
          <a:p>
            <a:r>
              <a:rPr lang="en-US" sz="4800" dirty="0"/>
              <a:t>Pulling the Roots of Iniquity,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CE832-D33B-4270-AF1B-89574113A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4458"/>
            <a:ext cx="10515600" cy="51228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b="1" dirty="0"/>
              <a:t>Regardless of how Iniquity or Wickedness started, God wants to deliver us from it</a:t>
            </a:r>
            <a:endParaRPr lang="en-US" sz="3200" dirty="0"/>
          </a:p>
          <a:p>
            <a:r>
              <a:rPr lang="en-US" sz="2600" i="1" dirty="0"/>
              <a:t>Isaiah 59:2 But your iniquities have separated you from your God; and your sins have hidden His face from you, so that He will not hear. </a:t>
            </a:r>
            <a:r>
              <a:rPr lang="en-US" sz="2600" dirty="0"/>
              <a:t>(</a:t>
            </a:r>
            <a:r>
              <a:rPr lang="en-US" sz="2600" u="sng" dirty="0"/>
              <a:t>leaving these unchallenged hinders our walk in Christ</a:t>
            </a:r>
            <a:r>
              <a:rPr lang="en-US" sz="2600" dirty="0"/>
              <a:t>)</a:t>
            </a:r>
          </a:p>
          <a:p>
            <a:r>
              <a:rPr lang="en-US" sz="2600" i="1" dirty="0"/>
              <a:t>Ezekiel 22:30 So I sought for a man among them who would make a wall, and stand in the gap before Me on behalf of the land, that I should not destroy it; but I found no one. </a:t>
            </a:r>
            <a:r>
              <a:rPr lang="en-US" sz="2600" dirty="0"/>
              <a:t>(</a:t>
            </a:r>
            <a:r>
              <a:rPr lang="en-US" sz="2600" u="sng" dirty="0"/>
              <a:t>God looks for those who will challenge wickedness</a:t>
            </a:r>
            <a:r>
              <a:rPr lang="en-US" sz="2600" dirty="0"/>
              <a:t>)</a:t>
            </a:r>
          </a:p>
          <a:p>
            <a:r>
              <a:rPr lang="en-US" sz="2600" i="1" dirty="0"/>
              <a:t>Isaiah 53:11b By His knowledge My righteous Servant shall justify many, for He shall bear their iniquities. </a:t>
            </a:r>
            <a:r>
              <a:rPr lang="en-US" sz="2600" dirty="0"/>
              <a:t>(</a:t>
            </a:r>
            <a:r>
              <a:rPr lang="en-US" sz="2600" u="sng" dirty="0"/>
              <a:t>Ultimately Jesus has become the solution to man’s problem with wickedness</a:t>
            </a:r>
            <a:r>
              <a:rPr lang="en-US" sz="2600" dirty="0"/>
              <a:t>)</a:t>
            </a:r>
          </a:p>
          <a:p>
            <a:r>
              <a:rPr lang="en-US" sz="2600" i="1" dirty="0"/>
              <a:t>Isaiah 58:12 Those from among you shall build the old waste places; you shall raise up the foundations of many generations; and you shall be called the Repairer of the Breach, the Restorer of Streets to Dwell In. </a:t>
            </a:r>
            <a:r>
              <a:rPr lang="en-US" sz="2600" dirty="0"/>
              <a:t>(</a:t>
            </a:r>
            <a:r>
              <a:rPr lang="en-US" sz="2600" u="sng" dirty="0"/>
              <a:t>In Christ we are empowered to minister reconciliation and restoration of damaged souls</a:t>
            </a:r>
            <a:r>
              <a:rPr lang="en-US" sz="2600" dirty="0"/>
              <a:t>)</a:t>
            </a:r>
            <a:endParaRPr lang="en-US" sz="2600" i="1" dirty="0"/>
          </a:p>
          <a:p>
            <a:endParaRPr lang="en-US" sz="260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137432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19C1A-B1FF-4798-8AEA-C7AD46AB6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807"/>
            <a:ext cx="10515600" cy="604358"/>
          </a:xfrm>
        </p:spPr>
        <p:txBody>
          <a:bodyPr>
            <a:noAutofit/>
          </a:bodyPr>
          <a:lstStyle/>
          <a:p>
            <a:r>
              <a:rPr lang="en-US" sz="4800" dirty="0"/>
              <a:t>Pulling the Roots of Iniquity,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CE832-D33B-4270-AF1B-89574113A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4458"/>
            <a:ext cx="10515600" cy="51228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/>
              <a:t>Discovery, Confession, Renunciation</a:t>
            </a:r>
          </a:p>
          <a:p>
            <a:pPr marL="0" indent="0">
              <a:buNone/>
            </a:pPr>
            <a:r>
              <a:rPr lang="en-US" sz="3200" dirty="0"/>
              <a:t>Recurring bad fruits: Sin, Trespass, Transgression, if not obvious then seek God for the Roots which cause it (Iniquity)</a:t>
            </a:r>
          </a:p>
          <a:p>
            <a:pPr marL="0" indent="0">
              <a:buNone/>
            </a:pPr>
            <a:r>
              <a:rPr lang="en-US" sz="3200" i="1" dirty="0"/>
              <a:t>John 8:58 Jesus said to them, “Most assuredly, I say to you, before Abraham was, I AM.”</a:t>
            </a:r>
          </a:p>
          <a:p>
            <a:r>
              <a:rPr lang="en-US" sz="3200" i="1" dirty="0"/>
              <a:t>When your father said/did that, I AM</a:t>
            </a:r>
          </a:p>
          <a:p>
            <a:r>
              <a:rPr lang="en-US" sz="3200" i="1" dirty="0"/>
              <a:t>When you were abused, I AM</a:t>
            </a:r>
          </a:p>
          <a:p>
            <a:r>
              <a:rPr lang="en-US" sz="3200" i="1" dirty="0"/>
              <a:t>When you made that unholy decision, I AM</a:t>
            </a:r>
          </a:p>
          <a:p>
            <a:pPr marL="0" indent="0">
              <a:buNone/>
            </a:pPr>
            <a:r>
              <a:rPr lang="en-US" sz="3200" dirty="0"/>
              <a:t>Jesus created Time, He is not bound by it, He can remind you of what happened and the decisions you made.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20858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19C1A-B1FF-4798-8AEA-C7AD46AB6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807"/>
            <a:ext cx="10515600" cy="604358"/>
          </a:xfrm>
        </p:spPr>
        <p:txBody>
          <a:bodyPr>
            <a:noAutofit/>
          </a:bodyPr>
          <a:lstStyle/>
          <a:p>
            <a:r>
              <a:rPr lang="en-US" sz="4800" dirty="0"/>
              <a:t>Pulling the Roots of Iniquity,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CE832-D33B-4270-AF1B-89574113A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4458"/>
            <a:ext cx="10606548" cy="51228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 dirty="0"/>
              <a:t>Confess, Renounce, Forgive (the bad fruit will stop in Jesus’ name)</a:t>
            </a:r>
          </a:p>
          <a:p>
            <a:pPr marL="0" indent="0">
              <a:buNone/>
            </a:pPr>
            <a:r>
              <a:rPr lang="en-US" sz="3200" dirty="0"/>
              <a:t>Once the iniquity (the root cause) is identified-</a:t>
            </a:r>
          </a:p>
          <a:p>
            <a:r>
              <a:rPr lang="en-US" sz="3200" dirty="0"/>
              <a:t>Confess to God and a fellow believer what happened and what unholy decision you made</a:t>
            </a:r>
          </a:p>
          <a:p>
            <a:r>
              <a:rPr lang="en-US" sz="3200" dirty="0"/>
              <a:t>Renounce those decisions and decide to trust in God who is the Just Judge, give up your revenge, God will repay</a:t>
            </a:r>
          </a:p>
          <a:p>
            <a:r>
              <a:rPr lang="en-US" sz="3200" dirty="0"/>
              <a:t>Forgive those who were involved: the other person(s), God, and yourself</a:t>
            </a:r>
          </a:p>
          <a:p>
            <a:r>
              <a:rPr lang="en-US" sz="3200" dirty="0"/>
              <a:t>Pray to break the power of the visitation of iniquity off of your family</a:t>
            </a:r>
          </a:p>
          <a:p>
            <a:pPr marL="0" indent="0">
              <a:buNone/>
            </a:pPr>
            <a:r>
              <a:rPr lang="en-US" sz="3200" dirty="0"/>
              <a:t>The Israelites understood this – See Leviticus 26:39-42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18451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1374</Words>
  <Application>Microsoft Office PowerPoint</Application>
  <PresentationFormat>Widescreen</PresentationFormat>
  <Paragraphs>92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Sin, Trespass, Transgression, Iniquity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Jesus - Matthew 7:17-19</vt:lpstr>
      <vt:lpstr>Four words- *</vt:lpstr>
      <vt:lpstr>Regarding Jesus – Isaiah 53</vt:lpstr>
      <vt:lpstr>PowerPoint Presentation</vt:lpstr>
      <vt:lpstr>Pulling the Roots of Iniquity</vt:lpstr>
      <vt:lpstr>Pulling the Roots of Iniquity, cont.</vt:lpstr>
      <vt:lpstr>Pulling the Roots of Iniquity, cont.</vt:lpstr>
      <vt:lpstr>Pulling the Roots of Iniquity, cont.</vt:lpstr>
      <vt:lpstr>Pulling the Roots of Iniquity, cont.</vt:lpstr>
      <vt:lpstr>Pulling the Roots of Iniquity, cont.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Sin, Trespass, Transgression, Iniquity</dc:title>
  <dc:creator>Gordon Magee</dc:creator>
  <cp:lastModifiedBy>Gordon Magee</cp:lastModifiedBy>
  <cp:revision>15</cp:revision>
  <dcterms:created xsi:type="dcterms:W3CDTF">2021-11-29T14:14:45Z</dcterms:created>
  <dcterms:modified xsi:type="dcterms:W3CDTF">2023-09-02T14:47:30Z</dcterms:modified>
</cp:coreProperties>
</file>