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95" d="100"/>
          <a:sy n="95" d="100"/>
        </p:scale>
        <p:origin x="8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80DB2-FB0F-4055-F0BE-8B481F48F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4C815-F03A-6062-CDF1-A87488C5B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DFBDE-3387-07FD-1698-CC7C5A1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2C3C1-0C5E-1497-C3A1-AFF0E5F3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61892-8046-416A-F47E-16996B0F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7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5AFC8-DA5D-AE5E-FD1A-19E0DE37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EA5A6-79EB-7B72-45A2-19CE19124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A0372-88AA-3097-EAB4-E140FE94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76C03-FB34-FF2F-927C-34278565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B9969-858F-2920-C786-F08107667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6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9CDAE-9ECA-78DD-C262-FF992A8B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B72E4-B479-3EB1-61C6-B99990858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4F6C4-7CFA-01FE-79B1-62B1E7A1A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BB24E-722E-DF5E-6E36-3396CD974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F8667-C36A-C6B0-C3C5-C29372EF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3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EEF39-4C23-775D-BD2E-31C2E7A2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C75DC-4087-62E3-6030-D32E3B90C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236E5-7185-4270-D6E5-F8E4FFFF5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570D4-17EE-6048-6177-38FB26D1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06800-593F-AD95-6A83-6813FF9E4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B3C01-0491-8244-EBCB-209D16E95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2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C87C-CE9D-F271-1014-7DE1B4CAA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10EF9-B803-44B1-CCD3-B82187D51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1DF06-0CF4-1E5F-FD0E-00C70399A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90C247-CD42-0970-2219-7DEEA7973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EA7A43-BB75-BE7F-14CB-944F3D9C05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580C6E-EE79-0BCB-724C-7A81B619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E93990-9E1D-FA29-E01D-99FCC0FB4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F33160-D97F-DBEF-4992-66EFB7E69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9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BF42-C3AF-3332-B88E-E363627A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2E18B-1C29-4846-226C-50729FA60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137F3-54D6-AC37-ECF7-85B07058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FA4FF-82AA-3AF6-ED03-F3238E864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6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E1FEE1-9463-5981-9E5E-6FE0D3DA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208836-B384-65AA-6D25-F47787C9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13EC5-27AD-E8A4-1CFF-1481D3F6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7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A4AB-1D9E-D952-5EEC-B16E1C79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6773-0934-9F0B-BCA4-C94E45EFC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91B23-4B92-0079-DD39-60FDA35FD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4AE7B-0BE0-B327-6AFA-0937674AE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5E9BB-20E3-13FF-AA2A-750BA369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E31B4-E0CD-D3B4-D680-D5A14EEED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4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9E7C-8898-6666-22CB-8A6A6EE3A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29E0A-E290-08CF-12BA-64701E2A94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B2110-B202-E5D0-ADC0-0353C66D1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D4D4F-020F-B73F-C7FB-A97A99F4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64366-6C97-52CA-DC20-37DA49E7C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EC198-157A-58E0-057A-5298DB4F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1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F127A-12B1-7C6E-B6D0-1172E429A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4FA67-0E20-716F-3522-417BCC299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2DF42-EB8F-D68A-E0A9-3425965D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A1EC-1F48-C266-D96A-12C4A0BBC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599B7-8BBD-C012-5D28-FDB9603A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77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52C19D-1AB3-1173-68AE-55B57CCF9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3DB92-BB13-9A11-A730-B0F14E8CD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AABCC-7FB2-4524-CA08-92B696402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245E6-95B3-460B-C9F1-0D57CB8FB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322D7-919B-AC31-3175-A46CBC8A9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25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A13AED-77EB-CC03-A74A-96D591DE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A08BA-33DF-72B7-4A16-0F308E9D1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8A1F7-1C22-C687-CACD-4780150EA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6EC8AC-D75D-48A8-8E40-8936E2D92E20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F93F2-8179-C0BD-C0CB-8F89B54480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56F3A-7E64-B53E-5C38-97AA80638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B57340-93D3-40BE-B5F2-B5F94A8B4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FCA7CA0-FD05-A148-365A-9EAB7D9E6592}"/>
              </a:ext>
            </a:extLst>
          </p:cNvPr>
          <p:cNvGrpSpPr/>
          <p:nvPr/>
        </p:nvGrpSpPr>
        <p:grpSpPr>
          <a:xfrm>
            <a:off x="1852267" y="156862"/>
            <a:ext cx="5945253" cy="6544276"/>
            <a:chOff x="232050" y="47625"/>
            <a:chExt cx="5292450" cy="595913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B28CEA8-4315-F7CA-2061-29C265C518D8}"/>
                </a:ext>
              </a:extLst>
            </p:cNvPr>
            <p:cNvSpPr/>
            <p:nvPr/>
          </p:nvSpPr>
          <p:spPr>
            <a:xfrm>
              <a:off x="1524000" y="514349"/>
              <a:ext cx="2876550" cy="2762251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Text Box 177921500">
              <a:extLst>
                <a:ext uri="{FF2B5EF4-FFF2-40B4-BE49-F238E27FC236}">
                  <a16:creationId xmlns:a16="http://schemas.microsoft.com/office/drawing/2014/main" id="{846EAF4C-F9B9-BD23-FAFD-A8A09F2D876A}"/>
                </a:ext>
              </a:extLst>
            </p:cNvPr>
            <p:cNvSpPr txBox="1"/>
            <p:nvPr/>
          </p:nvSpPr>
          <p:spPr>
            <a:xfrm>
              <a:off x="2223770" y="47625"/>
              <a:ext cx="1458595" cy="54991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8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God - Elohim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02A87C4-0297-948D-DBC4-DC3A4960798D}"/>
                </a:ext>
              </a:extLst>
            </p:cNvPr>
            <p:cNvSpPr/>
            <p:nvPr/>
          </p:nvSpPr>
          <p:spPr>
            <a:xfrm>
              <a:off x="2598375" y="1580175"/>
              <a:ext cx="724875" cy="667725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Text Box 1">
              <a:extLst>
                <a:ext uri="{FF2B5EF4-FFF2-40B4-BE49-F238E27FC236}">
                  <a16:creationId xmlns:a16="http://schemas.microsoft.com/office/drawing/2014/main" id="{26735013-EA4F-0AB9-0B1D-F5683E307FBD}"/>
                </a:ext>
              </a:extLst>
            </p:cNvPr>
            <p:cNvSpPr txBox="1"/>
            <p:nvPr/>
          </p:nvSpPr>
          <p:spPr>
            <a:xfrm>
              <a:off x="2675550" y="1732575"/>
              <a:ext cx="596900" cy="54737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8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One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86D79D-D537-136B-B45B-B33938214B68}"/>
                </a:ext>
              </a:extLst>
            </p:cNvPr>
            <p:cNvCxnSpPr/>
            <p:nvPr/>
          </p:nvCxnSpPr>
          <p:spPr>
            <a:xfrm flipV="1">
              <a:off x="3295650" y="1152525"/>
              <a:ext cx="851830" cy="63720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DFF7007-9EC3-72BD-A2BB-AB3264EFC64E}"/>
                </a:ext>
              </a:extLst>
            </p:cNvPr>
            <p:cNvCxnSpPr/>
            <p:nvPr/>
          </p:nvCxnSpPr>
          <p:spPr>
            <a:xfrm>
              <a:off x="1800225" y="1123950"/>
              <a:ext cx="837225" cy="6467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E8DC0E-91CF-C1BE-B5E9-9E9703517E68}"/>
                </a:ext>
              </a:extLst>
            </p:cNvPr>
            <p:cNvCxnSpPr/>
            <p:nvPr/>
          </p:nvCxnSpPr>
          <p:spPr>
            <a:xfrm flipV="1">
              <a:off x="2962275" y="2247900"/>
              <a:ext cx="18075" cy="102870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1">
              <a:extLst>
                <a:ext uri="{FF2B5EF4-FFF2-40B4-BE49-F238E27FC236}">
                  <a16:creationId xmlns:a16="http://schemas.microsoft.com/office/drawing/2014/main" id="{544DEDEE-0491-0891-2030-93C91749F403}"/>
                </a:ext>
              </a:extLst>
            </p:cNvPr>
            <p:cNvSpPr txBox="1"/>
            <p:nvPr/>
          </p:nvSpPr>
          <p:spPr>
            <a:xfrm>
              <a:off x="2551725" y="865800"/>
              <a:ext cx="816610" cy="54737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8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Father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1">
              <a:extLst>
                <a:ext uri="{FF2B5EF4-FFF2-40B4-BE49-F238E27FC236}">
                  <a16:creationId xmlns:a16="http://schemas.microsoft.com/office/drawing/2014/main" id="{D5EF7707-9F31-4AAB-8A9D-55BEA5B73307}"/>
                </a:ext>
              </a:extLst>
            </p:cNvPr>
            <p:cNvSpPr txBox="1"/>
            <p:nvPr/>
          </p:nvSpPr>
          <p:spPr>
            <a:xfrm>
              <a:off x="1846875" y="1951650"/>
              <a:ext cx="567690" cy="54737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8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Son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1">
              <a:extLst>
                <a:ext uri="{FF2B5EF4-FFF2-40B4-BE49-F238E27FC236}">
                  <a16:creationId xmlns:a16="http://schemas.microsoft.com/office/drawing/2014/main" id="{60D3DFE5-38A9-F3CC-58D8-F4E681C4AB64}"/>
                </a:ext>
              </a:extLst>
            </p:cNvPr>
            <p:cNvSpPr txBox="1"/>
            <p:nvPr/>
          </p:nvSpPr>
          <p:spPr>
            <a:xfrm>
              <a:off x="3447075" y="1875450"/>
              <a:ext cx="700405" cy="799465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Holy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Spirit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916E300-739F-FF6A-3704-C52F72AFD554}"/>
                </a:ext>
              </a:extLst>
            </p:cNvPr>
            <p:cNvCxnSpPr/>
            <p:nvPr/>
          </p:nvCxnSpPr>
          <p:spPr>
            <a:xfrm flipH="1" flipV="1">
              <a:off x="676275" y="1076325"/>
              <a:ext cx="1771650" cy="95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B3A9618-6FBB-B23E-65AB-3638CC4635AA}"/>
                </a:ext>
              </a:extLst>
            </p:cNvPr>
            <p:cNvCxnSpPr/>
            <p:nvPr/>
          </p:nvCxnSpPr>
          <p:spPr>
            <a:xfrm>
              <a:off x="676275" y="1060376"/>
              <a:ext cx="0" cy="2673424"/>
            </a:xfrm>
            <a:prstGeom prst="line">
              <a:avLst/>
            </a:prstGeom>
            <a:ln w="25400"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 Box 1">
              <a:extLst>
                <a:ext uri="{FF2B5EF4-FFF2-40B4-BE49-F238E27FC236}">
                  <a16:creationId xmlns:a16="http://schemas.microsoft.com/office/drawing/2014/main" id="{6BD950B4-F69B-D07A-62B6-17A4ED8E7FC5}"/>
                </a:ext>
              </a:extLst>
            </p:cNvPr>
            <p:cNvSpPr txBox="1"/>
            <p:nvPr/>
          </p:nvSpPr>
          <p:spPr>
            <a:xfrm>
              <a:off x="232050" y="3837600"/>
              <a:ext cx="2386330" cy="216916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Not Willing that any should perish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Desires all to come to repentance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2 Pet 3:9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Has predetermined each person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So that they should seek Him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Acts 17:26-27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Is seeking those who will worship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in spirit and in truth Jn 4:23-24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6768408-CF27-8D63-E97D-24210C51E124}"/>
                </a:ext>
              </a:extLst>
            </p:cNvPr>
            <p:cNvCxnSpPr/>
            <p:nvPr/>
          </p:nvCxnSpPr>
          <p:spPr>
            <a:xfrm flipV="1">
              <a:off x="2138045" y="2333625"/>
              <a:ext cx="0" cy="11906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EFAE2D5-C788-F21A-74DF-6289E1F2355D}"/>
                </a:ext>
              </a:extLst>
            </p:cNvPr>
            <p:cNvCxnSpPr/>
            <p:nvPr/>
          </p:nvCxnSpPr>
          <p:spPr>
            <a:xfrm>
              <a:off x="2138045" y="3510224"/>
              <a:ext cx="136715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C9BCA58-A541-4C1D-6261-FC111DB5EA5C}"/>
                </a:ext>
              </a:extLst>
            </p:cNvPr>
            <p:cNvCxnSpPr/>
            <p:nvPr/>
          </p:nvCxnSpPr>
          <p:spPr>
            <a:xfrm>
              <a:off x="3519226" y="3499653"/>
              <a:ext cx="0" cy="371475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1">
              <a:extLst>
                <a:ext uri="{FF2B5EF4-FFF2-40B4-BE49-F238E27FC236}">
                  <a16:creationId xmlns:a16="http://schemas.microsoft.com/office/drawing/2014/main" id="{D551ADE7-CC99-9081-B231-53C021BB4A9C}"/>
                </a:ext>
              </a:extLst>
            </p:cNvPr>
            <p:cNvSpPr txBox="1"/>
            <p:nvPr/>
          </p:nvSpPr>
          <p:spPr>
            <a:xfrm>
              <a:off x="2846766" y="3961425"/>
              <a:ext cx="1981835" cy="50673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Draws all people to Himself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Jn 12:32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6F99C11-1BCF-6269-32E2-9A038B3BAB4F}"/>
                </a:ext>
              </a:extLst>
            </p:cNvPr>
            <p:cNvCxnSpPr/>
            <p:nvPr/>
          </p:nvCxnSpPr>
          <p:spPr>
            <a:xfrm>
              <a:off x="4162425" y="2266950"/>
              <a:ext cx="136207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1">
              <a:extLst>
                <a:ext uri="{FF2B5EF4-FFF2-40B4-BE49-F238E27FC236}">
                  <a16:creationId xmlns:a16="http://schemas.microsoft.com/office/drawing/2014/main" id="{92CEC45D-6FBA-AAE4-3951-CA2DF12C6E60}"/>
                </a:ext>
              </a:extLst>
            </p:cNvPr>
            <p:cNvSpPr txBox="1"/>
            <p:nvPr/>
          </p:nvSpPr>
          <p:spPr>
            <a:xfrm>
              <a:off x="2837241" y="4628175"/>
              <a:ext cx="2223135" cy="71501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lIns="91440" tIns="45720" rIns="91440" bIns="45720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Convicts the world of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Sin, Judgement, Righteousness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100"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Jn 16:8</a:t>
              </a:r>
              <a:endParaRPr lang="en-US" sz="12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44D8DC-2EB2-95FE-D378-C181BD8B5997}"/>
                </a:ext>
              </a:extLst>
            </p:cNvPr>
            <p:cNvCxnSpPr/>
            <p:nvPr/>
          </p:nvCxnSpPr>
          <p:spPr>
            <a:xfrm>
              <a:off x="5505450" y="2266950"/>
              <a:ext cx="0" cy="276225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DAB3B2E-5C26-D9F1-D635-F299A9579B12}"/>
                </a:ext>
              </a:extLst>
            </p:cNvPr>
            <p:cNvCxnSpPr/>
            <p:nvPr/>
          </p:nvCxnSpPr>
          <p:spPr>
            <a:xfrm flipH="1">
              <a:off x="5133975" y="5038725"/>
              <a:ext cx="371475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9542B3F-CF5C-CBBC-20B2-81D74A868154}"/>
              </a:ext>
            </a:extLst>
          </p:cNvPr>
          <p:cNvSpPr txBox="1"/>
          <p:nvPr/>
        </p:nvSpPr>
        <p:spPr>
          <a:xfrm>
            <a:off x="292121" y="156862"/>
            <a:ext cx="27721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The Active Grace</a:t>
            </a:r>
          </a:p>
          <a:p>
            <a:pPr algn="ctr"/>
            <a:r>
              <a:rPr lang="en-US" sz="2800" dirty="0"/>
              <a:t>of God</a:t>
            </a:r>
          </a:p>
        </p:txBody>
      </p:sp>
      <p:sp>
        <p:nvSpPr>
          <p:cNvPr id="29" name="Text Box 1">
            <a:extLst>
              <a:ext uri="{FF2B5EF4-FFF2-40B4-BE49-F238E27FC236}">
                <a16:creationId xmlns:a16="http://schemas.microsoft.com/office/drawing/2014/main" id="{868C76B0-F737-C87A-3C79-09240E2B5543}"/>
              </a:ext>
            </a:extLst>
          </p:cNvPr>
          <p:cNvSpPr txBox="1"/>
          <p:nvPr/>
        </p:nvSpPr>
        <p:spPr>
          <a:xfrm>
            <a:off x="8211962" y="1521281"/>
            <a:ext cx="3531306" cy="41167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anchor="ctr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Jesus answered and said to them, “This is the work of God, that you </a:t>
            </a:r>
            <a:r>
              <a:rPr lang="en-US" sz="1200" u="sng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believe</a:t>
            </a: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 Him whom He sent.”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Jn 6:29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(Greek Pisteuo – belief, faith, trust, commitment</a:t>
            </a:r>
          </a:p>
          <a:p>
            <a:pPr algn="ctr">
              <a:lnSpc>
                <a:spcPct val="115000"/>
              </a:lnSpc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Demonstrated/recognized in transformation)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kern="100" dirty="0"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 by grace you have been saved through faith, and that not of yourselves; it is the gift of God, 9not of works, lest anyone should boast.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Eph 2:8-9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kern="100" dirty="0"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Born Again Jn 3:3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(begotten by the Father)</a:t>
            </a:r>
            <a:endParaRPr lang="en-US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Right to become a child of God Jn 1:12</a:t>
            </a:r>
            <a:endParaRPr lang="en-US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He who has begun a good work in you will complete it </a:t>
            </a:r>
            <a:endParaRPr lang="en-US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until the day of Jesus Christ Phil 1:6</a:t>
            </a:r>
            <a:endParaRPr lang="en-US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17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anvas 23">
            <a:extLst>
              <a:ext uri="{FF2B5EF4-FFF2-40B4-BE49-F238E27FC236}">
                <a16:creationId xmlns:a16="http://schemas.microsoft.com/office/drawing/2014/main" id="{667EC1F3-02A9-5C1D-A4F2-1946D91B0ED8}"/>
              </a:ext>
            </a:extLst>
          </p:cNvPr>
          <p:cNvGrpSpPr/>
          <p:nvPr/>
        </p:nvGrpSpPr>
        <p:grpSpPr>
          <a:xfrm>
            <a:off x="3030572" y="113043"/>
            <a:ext cx="6130856" cy="6631913"/>
            <a:chOff x="0" y="0"/>
            <a:chExt cx="5924550" cy="620014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B424E5E-496B-444E-3B3E-685453B04A3C}"/>
                </a:ext>
              </a:extLst>
            </p:cNvPr>
            <p:cNvSpPr/>
            <p:nvPr/>
          </p:nvSpPr>
          <p:spPr>
            <a:xfrm>
              <a:off x="0" y="0"/>
              <a:ext cx="5924550" cy="6200140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7850446-C1F1-D137-6D5C-1E5218F145FC}"/>
                </a:ext>
              </a:extLst>
            </p:cNvPr>
            <p:cNvGrpSpPr/>
            <p:nvPr/>
          </p:nvGrpSpPr>
          <p:grpSpPr>
            <a:xfrm>
              <a:off x="494325" y="190481"/>
              <a:ext cx="4954270" cy="5856993"/>
              <a:chOff x="494325" y="190481"/>
              <a:chExt cx="4954270" cy="5856993"/>
            </a:xfrm>
          </p:grpSpPr>
          <p:sp>
            <p:nvSpPr>
              <p:cNvPr id="31" name="Text Box 1">
                <a:extLst>
                  <a:ext uri="{FF2B5EF4-FFF2-40B4-BE49-F238E27FC236}">
                    <a16:creationId xmlns:a16="http://schemas.microsoft.com/office/drawing/2014/main" id="{E53A5B42-60EC-8B55-10C8-F13A0F1C1E92}"/>
                  </a:ext>
                </a:extLst>
              </p:cNvPr>
              <p:cNvSpPr txBox="1"/>
              <p:nvPr/>
            </p:nvSpPr>
            <p:spPr>
              <a:xfrm>
                <a:off x="494325" y="5207369"/>
                <a:ext cx="4954270" cy="840105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txBody>
              <a:bodyPr wrap="square" lIns="91440" tIns="45720" rIns="91440" bIns="45720" anchor="ctr">
                <a:sp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0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For no other foundation can anyone lay than that which is laid, which is 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kern="10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Jesus Christ</a:t>
                </a:r>
                <a:r>
                  <a:rPr lang="en-US" sz="1200" kern="10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. 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0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1 Cor 3:11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C49BD11-B744-1EE2-DB24-9087F87F9593}"/>
                  </a:ext>
                </a:extLst>
              </p:cNvPr>
              <p:cNvSpPr/>
              <p:nvPr/>
            </p:nvSpPr>
            <p:spPr>
              <a:xfrm>
                <a:off x="494325" y="1819275"/>
                <a:ext cx="4944450" cy="3371850"/>
              </a:xfrm>
              <a:prstGeom prst="rect">
                <a:avLst/>
              </a:prstGeom>
              <a:noFill/>
              <a:ln w="254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0AAF4E03-03D1-4816-E696-DCBEEAF2CE07}"/>
                  </a:ext>
                </a:extLst>
              </p:cNvPr>
              <p:cNvSpPr/>
              <p:nvPr/>
            </p:nvSpPr>
            <p:spPr>
              <a:xfrm>
                <a:off x="513375" y="190481"/>
                <a:ext cx="4905375" cy="1628608"/>
              </a:xfrm>
              <a:prstGeom prst="triangle">
                <a:avLst>
                  <a:gd name="adj" fmla="val 49612"/>
                </a:avLst>
              </a:prstGeom>
              <a:noFill/>
              <a:ln w="254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4" name="Text Box 1">
                <a:extLst>
                  <a:ext uri="{FF2B5EF4-FFF2-40B4-BE49-F238E27FC236}">
                    <a16:creationId xmlns:a16="http://schemas.microsoft.com/office/drawing/2014/main" id="{4888C8E7-8F15-EF66-E61A-3FAE3CA0B591}"/>
                  </a:ext>
                </a:extLst>
              </p:cNvPr>
              <p:cNvSpPr txBox="1"/>
              <p:nvPr/>
            </p:nvSpPr>
            <p:spPr>
              <a:xfrm>
                <a:off x="981076" y="655618"/>
                <a:ext cx="3895725" cy="145351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lIns="91440" tIns="45720" rIns="91440" bIns="45720" anchor="ctr">
                <a:sp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YOU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 spiritual house 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to God through Jesus Christ. 1 Pet 2:5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endParaRPr lang="en-US" sz="1200" kern="10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 Box 1">
                <a:extLst>
                  <a:ext uri="{FF2B5EF4-FFF2-40B4-BE49-F238E27FC236}">
                    <a16:creationId xmlns:a16="http://schemas.microsoft.com/office/drawing/2014/main" id="{D07991EE-F1E0-FE9B-D830-8B693E371B51}"/>
                  </a:ext>
                </a:extLst>
              </p:cNvPr>
              <p:cNvSpPr txBox="1"/>
              <p:nvPr/>
            </p:nvSpPr>
            <p:spPr>
              <a:xfrm>
                <a:off x="1113450" y="2512597"/>
                <a:ext cx="3895725" cy="159067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lIns="91440" tIns="45720" rIns="91440" bIns="45720" anchor="ctr">
                <a:sp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Christ in you, the hope of glory</a:t>
                </a:r>
                <a:endParaRPr lang="en-US" sz="1200" kern="100" dirty="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Col 1:27</a:t>
                </a:r>
                <a:endParaRPr lang="en-US" sz="1200" kern="100" dirty="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kern="100" dirty="0">
                    <a:solidFill>
                      <a:srgbClr val="0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r>
                  <a:rPr lang="en-US" sz="1200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ptos" panose="020B000402020202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And He is the head of the body, the church, who is the beginning, the firstborn from the dead, that in all things He may have the preeminence. Col 1:18</a:t>
                </a:r>
                <a:endParaRPr lang="en-US" sz="1200" kern="100" dirty="0">
                  <a:effectLst/>
                  <a:latin typeface="Aptos" panose="020B00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76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272</Words>
  <Application>Microsoft Office PowerPoint</Application>
  <PresentationFormat>Widescreen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Gordon Magee</dc:creator>
  <cp:lastModifiedBy>Gordon Magee</cp:lastModifiedBy>
  <cp:revision>2</cp:revision>
  <dcterms:created xsi:type="dcterms:W3CDTF">2024-11-26T12:05:26Z</dcterms:created>
  <dcterms:modified xsi:type="dcterms:W3CDTF">2024-11-26T12:35:42Z</dcterms:modified>
</cp:coreProperties>
</file>