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87" r:id="rId2"/>
    <p:sldId id="388" r:id="rId3"/>
    <p:sldId id="257" r:id="rId4"/>
    <p:sldId id="325" r:id="rId5"/>
    <p:sldId id="319" r:id="rId6"/>
    <p:sldId id="317" r:id="rId7"/>
    <p:sldId id="320" r:id="rId8"/>
    <p:sldId id="321" r:id="rId9"/>
    <p:sldId id="386" r:id="rId10"/>
    <p:sldId id="322" r:id="rId11"/>
    <p:sldId id="269" r:id="rId12"/>
    <p:sldId id="326" r:id="rId13"/>
    <p:sldId id="327" r:id="rId14"/>
    <p:sldId id="328" r:id="rId15"/>
    <p:sldId id="385" r:id="rId16"/>
    <p:sldId id="329" r:id="rId17"/>
    <p:sldId id="330" r:id="rId18"/>
    <p:sldId id="351" r:id="rId19"/>
    <p:sldId id="278" r:id="rId20"/>
    <p:sldId id="332" r:id="rId21"/>
    <p:sldId id="334" r:id="rId22"/>
    <p:sldId id="335" r:id="rId23"/>
    <p:sldId id="336" r:id="rId24"/>
    <p:sldId id="337" r:id="rId25"/>
    <p:sldId id="338" r:id="rId26"/>
    <p:sldId id="339" r:id="rId27"/>
    <p:sldId id="340" r:id="rId28"/>
    <p:sldId id="341" r:id="rId29"/>
    <p:sldId id="342" r:id="rId30"/>
    <p:sldId id="343" r:id="rId31"/>
    <p:sldId id="347" r:id="rId32"/>
    <p:sldId id="292" r:id="rId33"/>
    <p:sldId id="356" r:id="rId34"/>
    <p:sldId id="348" r:id="rId35"/>
    <p:sldId id="352" r:id="rId36"/>
    <p:sldId id="354" r:id="rId37"/>
    <p:sldId id="361" r:id="rId38"/>
    <p:sldId id="360" r:id="rId39"/>
    <p:sldId id="362" r:id="rId40"/>
    <p:sldId id="363" r:id="rId41"/>
    <p:sldId id="364" r:id="rId42"/>
    <p:sldId id="365" r:id="rId43"/>
    <p:sldId id="349" r:id="rId44"/>
    <p:sldId id="367" r:id="rId45"/>
    <p:sldId id="368" r:id="rId46"/>
    <p:sldId id="369" r:id="rId47"/>
    <p:sldId id="370" r:id="rId48"/>
    <p:sldId id="35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8" autoAdjust="0"/>
    <p:restoredTop sz="94660"/>
  </p:normalViewPr>
  <p:slideViewPr>
    <p:cSldViewPr snapToGrid="0">
      <p:cViewPr varScale="1">
        <p:scale>
          <a:sx n="93" d="100"/>
          <a:sy n="93" d="100"/>
        </p:scale>
        <p:origin x="10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A3CC9B-490D-4E19-96C0-78C04490B7FA}" type="datetimeFigureOut">
              <a:rPr lang="en-US" smtClean="0"/>
              <a:t>9/1/2023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4141C7-1F1F-4C27-8B20-45D83766D195}" type="slidenum">
              <a:rPr lang="en-US" smtClean="0"/>
              <a:t>‹#›</a:t>
            </a:fld>
            <a:endParaRPr lang="en-US"/>
          </a:p>
        </p:txBody>
      </p:sp>
    </p:spTree>
    <p:extLst>
      <p:ext uri="{BB962C8B-B14F-4D97-AF65-F5344CB8AC3E}">
        <p14:creationId xmlns:p14="http://schemas.microsoft.com/office/powerpoint/2010/main" val="3021140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What indications do we have that Moses spent significant time with God?</a:t>
            </a:r>
          </a:p>
        </p:txBody>
      </p:sp>
      <p:sp>
        <p:nvSpPr>
          <p:cNvPr id="4" name="Slide Number Placeholder 3"/>
          <p:cNvSpPr>
            <a:spLocks noGrp="1"/>
          </p:cNvSpPr>
          <p:nvPr>
            <p:ph type="sldNum" sz="quarter" idx="5"/>
          </p:nvPr>
        </p:nvSpPr>
        <p:spPr/>
        <p:txBody>
          <a:bodyPr/>
          <a:lstStyle/>
          <a:p>
            <a:fld id="{BB8BC5F3-27B7-42E7-A415-E6D4073BFECC}" type="slidenum">
              <a:rPr lang="en-US" smtClean="0"/>
              <a:t>3</a:t>
            </a:fld>
            <a:endParaRPr lang="en-US"/>
          </a:p>
        </p:txBody>
      </p:sp>
    </p:spTree>
    <p:extLst>
      <p:ext uri="{BB962C8B-B14F-4D97-AF65-F5344CB8AC3E}">
        <p14:creationId xmlns:p14="http://schemas.microsoft.com/office/powerpoint/2010/main" val="1810384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4</a:t>
            </a:fld>
            <a:endParaRPr lang="en-US"/>
          </a:p>
        </p:txBody>
      </p:sp>
    </p:spTree>
    <p:extLst>
      <p:ext uri="{BB962C8B-B14F-4D97-AF65-F5344CB8AC3E}">
        <p14:creationId xmlns:p14="http://schemas.microsoft.com/office/powerpoint/2010/main" val="1047527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promised ‘child’ would actually be God among us as testified by John</a:t>
            </a:r>
          </a:p>
        </p:txBody>
      </p:sp>
      <p:sp>
        <p:nvSpPr>
          <p:cNvPr id="4" name="Slide Number Placeholder 3"/>
          <p:cNvSpPr>
            <a:spLocks noGrp="1"/>
          </p:cNvSpPr>
          <p:nvPr>
            <p:ph type="sldNum" sz="quarter" idx="5"/>
          </p:nvPr>
        </p:nvSpPr>
        <p:spPr/>
        <p:txBody>
          <a:bodyPr/>
          <a:lstStyle/>
          <a:p>
            <a:fld id="{BB8BC5F3-27B7-42E7-A415-E6D4073BFECC}" type="slidenum">
              <a:rPr lang="en-US" smtClean="0"/>
              <a:t>7</a:t>
            </a:fld>
            <a:endParaRPr lang="en-US"/>
          </a:p>
        </p:txBody>
      </p:sp>
    </p:spTree>
    <p:extLst>
      <p:ext uri="{BB962C8B-B14F-4D97-AF65-F5344CB8AC3E}">
        <p14:creationId xmlns:p14="http://schemas.microsoft.com/office/powerpoint/2010/main" val="3525821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8</a:t>
            </a:fld>
            <a:endParaRPr lang="en-US"/>
          </a:p>
        </p:txBody>
      </p:sp>
    </p:spTree>
    <p:extLst>
      <p:ext uri="{BB962C8B-B14F-4D97-AF65-F5344CB8AC3E}">
        <p14:creationId xmlns:p14="http://schemas.microsoft.com/office/powerpoint/2010/main" val="3877811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Clearly Jesus intends for us to experience this ‘Oneness’ with God</a:t>
            </a:r>
          </a:p>
        </p:txBody>
      </p:sp>
      <p:sp>
        <p:nvSpPr>
          <p:cNvPr id="4" name="Slide Number Placeholder 3"/>
          <p:cNvSpPr>
            <a:spLocks noGrp="1"/>
          </p:cNvSpPr>
          <p:nvPr>
            <p:ph type="sldNum" sz="quarter" idx="5"/>
          </p:nvPr>
        </p:nvSpPr>
        <p:spPr/>
        <p:txBody>
          <a:bodyPr/>
          <a:lstStyle/>
          <a:p>
            <a:fld id="{BB8BC5F3-27B7-42E7-A415-E6D4073BFECC}" type="slidenum">
              <a:rPr lang="en-US" smtClean="0"/>
              <a:t>10</a:t>
            </a:fld>
            <a:endParaRPr lang="en-US"/>
          </a:p>
        </p:txBody>
      </p:sp>
    </p:spTree>
    <p:extLst>
      <p:ext uri="{BB962C8B-B14F-4D97-AF65-F5344CB8AC3E}">
        <p14:creationId xmlns:p14="http://schemas.microsoft.com/office/powerpoint/2010/main" val="4091044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18</a:t>
            </a:fld>
            <a:endParaRPr lang="en-US"/>
          </a:p>
        </p:txBody>
      </p:sp>
    </p:spTree>
    <p:extLst>
      <p:ext uri="{BB962C8B-B14F-4D97-AF65-F5344CB8AC3E}">
        <p14:creationId xmlns:p14="http://schemas.microsoft.com/office/powerpoint/2010/main" val="4017951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yourself in Hagar’s shoes, life at home is unbearable but you really have nowhere to go, what a comfort to know that God sees you</a:t>
            </a:r>
          </a:p>
        </p:txBody>
      </p:sp>
      <p:sp>
        <p:nvSpPr>
          <p:cNvPr id="4" name="Slide Number Placeholder 3"/>
          <p:cNvSpPr>
            <a:spLocks noGrp="1"/>
          </p:cNvSpPr>
          <p:nvPr>
            <p:ph type="sldNum" sz="quarter" idx="5"/>
          </p:nvPr>
        </p:nvSpPr>
        <p:spPr/>
        <p:txBody>
          <a:bodyPr/>
          <a:lstStyle/>
          <a:p>
            <a:fld id="{BB8BC5F3-27B7-42E7-A415-E6D4073BFECC}" type="slidenum">
              <a:rPr lang="en-US" smtClean="0"/>
              <a:t>19</a:t>
            </a:fld>
            <a:endParaRPr lang="en-US"/>
          </a:p>
        </p:txBody>
      </p:sp>
    </p:spTree>
    <p:extLst>
      <p:ext uri="{BB962C8B-B14F-4D97-AF65-F5344CB8AC3E}">
        <p14:creationId xmlns:p14="http://schemas.microsoft.com/office/powerpoint/2010/main" val="2426333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20</a:t>
            </a:fld>
            <a:endParaRPr lang="en-US"/>
          </a:p>
        </p:txBody>
      </p:sp>
    </p:spTree>
    <p:extLst>
      <p:ext uri="{BB962C8B-B14F-4D97-AF65-F5344CB8AC3E}">
        <p14:creationId xmlns:p14="http://schemas.microsoft.com/office/powerpoint/2010/main" val="1831300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21</a:t>
            </a:fld>
            <a:endParaRPr lang="en-US"/>
          </a:p>
        </p:txBody>
      </p:sp>
    </p:spTree>
    <p:extLst>
      <p:ext uri="{BB962C8B-B14F-4D97-AF65-F5344CB8AC3E}">
        <p14:creationId xmlns:p14="http://schemas.microsoft.com/office/powerpoint/2010/main" val="4128685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22</a:t>
            </a:fld>
            <a:endParaRPr lang="en-US"/>
          </a:p>
        </p:txBody>
      </p:sp>
    </p:spTree>
    <p:extLst>
      <p:ext uri="{BB962C8B-B14F-4D97-AF65-F5344CB8AC3E}">
        <p14:creationId xmlns:p14="http://schemas.microsoft.com/office/powerpoint/2010/main" val="3335290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23</a:t>
            </a:fld>
            <a:endParaRPr lang="en-US"/>
          </a:p>
        </p:txBody>
      </p:sp>
    </p:spTree>
    <p:extLst>
      <p:ext uri="{BB962C8B-B14F-4D97-AF65-F5344CB8AC3E}">
        <p14:creationId xmlns:p14="http://schemas.microsoft.com/office/powerpoint/2010/main" val="2255026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24</a:t>
            </a:fld>
            <a:endParaRPr lang="en-US"/>
          </a:p>
        </p:txBody>
      </p:sp>
    </p:spTree>
    <p:extLst>
      <p:ext uri="{BB962C8B-B14F-4D97-AF65-F5344CB8AC3E}">
        <p14:creationId xmlns:p14="http://schemas.microsoft.com/office/powerpoint/2010/main" val="1143404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25</a:t>
            </a:fld>
            <a:endParaRPr lang="en-US"/>
          </a:p>
        </p:txBody>
      </p:sp>
    </p:spTree>
    <p:extLst>
      <p:ext uri="{BB962C8B-B14F-4D97-AF65-F5344CB8AC3E}">
        <p14:creationId xmlns:p14="http://schemas.microsoft.com/office/powerpoint/2010/main" val="3905810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26</a:t>
            </a:fld>
            <a:endParaRPr lang="en-US"/>
          </a:p>
        </p:txBody>
      </p:sp>
    </p:spTree>
    <p:extLst>
      <p:ext uri="{BB962C8B-B14F-4D97-AF65-F5344CB8AC3E}">
        <p14:creationId xmlns:p14="http://schemas.microsoft.com/office/powerpoint/2010/main" val="2584868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27</a:t>
            </a:fld>
            <a:endParaRPr lang="en-US"/>
          </a:p>
        </p:txBody>
      </p:sp>
    </p:spTree>
    <p:extLst>
      <p:ext uri="{BB962C8B-B14F-4D97-AF65-F5344CB8AC3E}">
        <p14:creationId xmlns:p14="http://schemas.microsoft.com/office/powerpoint/2010/main" val="2511108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28</a:t>
            </a:fld>
            <a:endParaRPr lang="en-US"/>
          </a:p>
        </p:txBody>
      </p:sp>
    </p:spTree>
    <p:extLst>
      <p:ext uri="{BB962C8B-B14F-4D97-AF65-F5344CB8AC3E}">
        <p14:creationId xmlns:p14="http://schemas.microsoft.com/office/powerpoint/2010/main" val="1764362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29</a:t>
            </a:fld>
            <a:endParaRPr lang="en-US"/>
          </a:p>
        </p:txBody>
      </p:sp>
    </p:spTree>
    <p:extLst>
      <p:ext uri="{BB962C8B-B14F-4D97-AF65-F5344CB8AC3E}">
        <p14:creationId xmlns:p14="http://schemas.microsoft.com/office/powerpoint/2010/main" val="817348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30</a:t>
            </a:fld>
            <a:endParaRPr lang="en-US"/>
          </a:p>
        </p:txBody>
      </p:sp>
    </p:spTree>
    <p:extLst>
      <p:ext uri="{BB962C8B-B14F-4D97-AF65-F5344CB8AC3E}">
        <p14:creationId xmlns:p14="http://schemas.microsoft.com/office/powerpoint/2010/main" val="2694003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what biblical ‘facts’ can we learn from this passage?</a:t>
            </a:r>
          </a:p>
        </p:txBody>
      </p:sp>
      <p:sp>
        <p:nvSpPr>
          <p:cNvPr id="4" name="Slide Number Placeholder 3"/>
          <p:cNvSpPr>
            <a:spLocks noGrp="1"/>
          </p:cNvSpPr>
          <p:nvPr>
            <p:ph type="sldNum" sz="quarter" idx="5"/>
          </p:nvPr>
        </p:nvSpPr>
        <p:spPr/>
        <p:txBody>
          <a:bodyPr/>
          <a:lstStyle/>
          <a:p>
            <a:fld id="{BB8BC5F3-27B7-42E7-A415-E6D4073BFECC}" type="slidenum">
              <a:rPr lang="en-US" smtClean="0"/>
              <a:t>31</a:t>
            </a:fld>
            <a:endParaRPr lang="en-US"/>
          </a:p>
        </p:txBody>
      </p:sp>
    </p:spTree>
    <p:extLst>
      <p:ext uri="{BB962C8B-B14F-4D97-AF65-F5344CB8AC3E}">
        <p14:creationId xmlns:p14="http://schemas.microsoft.com/office/powerpoint/2010/main" val="3187403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you regarding the Biblical claim that Jesus is the one and only hope of salvation?</a:t>
            </a:r>
          </a:p>
        </p:txBody>
      </p:sp>
      <p:sp>
        <p:nvSpPr>
          <p:cNvPr id="4" name="Slide Number Placeholder 3"/>
          <p:cNvSpPr>
            <a:spLocks noGrp="1"/>
          </p:cNvSpPr>
          <p:nvPr>
            <p:ph type="sldNum" sz="quarter" idx="5"/>
          </p:nvPr>
        </p:nvSpPr>
        <p:spPr/>
        <p:txBody>
          <a:bodyPr/>
          <a:lstStyle/>
          <a:p>
            <a:fld id="{BB8BC5F3-27B7-42E7-A415-E6D4073BFECC}" type="slidenum">
              <a:rPr lang="en-US" smtClean="0"/>
              <a:t>33</a:t>
            </a:fld>
            <a:endParaRPr lang="en-US"/>
          </a:p>
        </p:txBody>
      </p:sp>
    </p:spTree>
    <p:extLst>
      <p:ext uri="{BB962C8B-B14F-4D97-AF65-F5344CB8AC3E}">
        <p14:creationId xmlns:p14="http://schemas.microsoft.com/office/powerpoint/2010/main" val="3393392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this a new view of yourself, sharing Jesus’ mission as part of a priesthood with priestly duties?</a:t>
            </a:r>
          </a:p>
        </p:txBody>
      </p:sp>
      <p:sp>
        <p:nvSpPr>
          <p:cNvPr id="4" name="Slide Number Placeholder 3"/>
          <p:cNvSpPr>
            <a:spLocks noGrp="1"/>
          </p:cNvSpPr>
          <p:nvPr>
            <p:ph type="sldNum" sz="quarter" idx="5"/>
          </p:nvPr>
        </p:nvSpPr>
        <p:spPr/>
        <p:txBody>
          <a:bodyPr/>
          <a:lstStyle/>
          <a:p>
            <a:fld id="{BB8BC5F3-27B7-42E7-A415-E6D4073BFECC}" type="slidenum">
              <a:rPr lang="en-US" smtClean="0"/>
              <a:t>34</a:t>
            </a:fld>
            <a:endParaRPr lang="en-US"/>
          </a:p>
        </p:txBody>
      </p:sp>
    </p:spTree>
    <p:extLst>
      <p:ext uri="{BB962C8B-B14F-4D97-AF65-F5344CB8AC3E}">
        <p14:creationId xmlns:p14="http://schemas.microsoft.com/office/powerpoint/2010/main" val="3321172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cover the I AM statements of Jesus exploring a few of them in depth in our next session</a:t>
            </a:r>
          </a:p>
        </p:txBody>
      </p:sp>
      <p:sp>
        <p:nvSpPr>
          <p:cNvPr id="4" name="Slide Number Placeholder 3"/>
          <p:cNvSpPr>
            <a:spLocks noGrp="1"/>
          </p:cNvSpPr>
          <p:nvPr>
            <p:ph type="sldNum" sz="quarter" idx="5"/>
          </p:nvPr>
        </p:nvSpPr>
        <p:spPr/>
        <p:txBody>
          <a:bodyPr/>
          <a:lstStyle/>
          <a:p>
            <a:fld id="{BB8BC5F3-27B7-42E7-A415-E6D4073BFECC}" type="slidenum">
              <a:rPr lang="en-US" smtClean="0"/>
              <a:t>35</a:t>
            </a:fld>
            <a:endParaRPr lang="en-US"/>
          </a:p>
        </p:txBody>
      </p:sp>
    </p:spTree>
    <p:extLst>
      <p:ext uri="{BB962C8B-B14F-4D97-AF65-F5344CB8AC3E}">
        <p14:creationId xmlns:p14="http://schemas.microsoft.com/office/powerpoint/2010/main" val="1410302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36</a:t>
            </a:fld>
            <a:endParaRPr lang="en-US"/>
          </a:p>
        </p:txBody>
      </p:sp>
    </p:spTree>
    <p:extLst>
      <p:ext uri="{BB962C8B-B14F-4D97-AF65-F5344CB8AC3E}">
        <p14:creationId xmlns:p14="http://schemas.microsoft.com/office/powerpoint/2010/main" val="3098682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Read the full chapter, John chapter 6. What is your reaction? Do you feel that you understand what Jesus is inferring? What is your decision about this?</a:t>
            </a:r>
          </a:p>
        </p:txBody>
      </p:sp>
      <p:sp>
        <p:nvSpPr>
          <p:cNvPr id="4" name="Slide Number Placeholder 3"/>
          <p:cNvSpPr>
            <a:spLocks noGrp="1"/>
          </p:cNvSpPr>
          <p:nvPr>
            <p:ph type="sldNum" sz="quarter" idx="5"/>
          </p:nvPr>
        </p:nvSpPr>
        <p:spPr/>
        <p:txBody>
          <a:bodyPr/>
          <a:lstStyle/>
          <a:p>
            <a:fld id="{BB8BC5F3-27B7-42E7-A415-E6D4073BFECC}" type="slidenum">
              <a:rPr lang="en-US" smtClean="0"/>
              <a:t>37</a:t>
            </a:fld>
            <a:endParaRPr lang="en-US"/>
          </a:p>
        </p:txBody>
      </p:sp>
    </p:spTree>
    <p:extLst>
      <p:ext uri="{BB962C8B-B14F-4D97-AF65-F5344CB8AC3E}">
        <p14:creationId xmlns:p14="http://schemas.microsoft.com/office/powerpoint/2010/main" val="3840136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Abraham was the patriarchal Father of the nation of Israel circa 1900 BC. [A full reading of John 8:12-59 is encouraged]</a:t>
            </a:r>
          </a:p>
        </p:txBody>
      </p:sp>
      <p:sp>
        <p:nvSpPr>
          <p:cNvPr id="4" name="Slide Number Placeholder 3"/>
          <p:cNvSpPr>
            <a:spLocks noGrp="1"/>
          </p:cNvSpPr>
          <p:nvPr>
            <p:ph type="sldNum" sz="quarter" idx="5"/>
          </p:nvPr>
        </p:nvSpPr>
        <p:spPr/>
        <p:txBody>
          <a:bodyPr/>
          <a:lstStyle/>
          <a:p>
            <a:fld id="{BB8BC5F3-27B7-42E7-A415-E6D4073BFECC}" type="slidenum">
              <a:rPr lang="en-US" smtClean="0"/>
              <a:t>38</a:t>
            </a:fld>
            <a:endParaRPr lang="en-US"/>
          </a:p>
        </p:txBody>
      </p:sp>
    </p:spTree>
    <p:extLst>
      <p:ext uri="{BB962C8B-B14F-4D97-AF65-F5344CB8AC3E}">
        <p14:creationId xmlns:p14="http://schemas.microsoft.com/office/powerpoint/2010/main" val="2882969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39</a:t>
            </a:fld>
            <a:endParaRPr lang="en-US"/>
          </a:p>
        </p:txBody>
      </p:sp>
    </p:spTree>
    <p:extLst>
      <p:ext uri="{BB962C8B-B14F-4D97-AF65-F5344CB8AC3E}">
        <p14:creationId xmlns:p14="http://schemas.microsoft.com/office/powerpoint/2010/main" val="31849066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believe this?</a:t>
            </a:r>
          </a:p>
        </p:txBody>
      </p:sp>
      <p:sp>
        <p:nvSpPr>
          <p:cNvPr id="4" name="Slide Number Placeholder 3"/>
          <p:cNvSpPr>
            <a:spLocks noGrp="1"/>
          </p:cNvSpPr>
          <p:nvPr>
            <p:ph type="sldNum" sz="quarter" idx="5"/>
          </p:nvPr>
        </p:nvSpPr>
        <p:spPr/>
        <p:txBody>
          <a:bodyPr/>
          <a:lstStyle/>
          <a:p>
            <a:fld id="{BB8BC5F3-27B7-42E7-A415-E6D4073BFECC}" type="slidenum">
              <a:rPr lang="en-US" smtClean="0"/>
              <a:t>40</a:t>
            </a:fld>
            <a:endParaRPr lang="en-US"/>
          </a:p>
        </p:txBody>
      </p:sp>
    </p:spTree>
    <p:extLst>
      <p:ext uri="{BB962C8B-B14F-4D97-AF65-F5344CB8AC3E}">
        <p14:creationId xmlns:p14="http://schemas.microsoft.com/office/powerpoint/2010/main" val="496948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every turn we find Jesus correcting and enhancing the way His disciples think, affecting their future choices and manner of life. We should expect the same pattern in our relationship with Christ.</a:t>
            </a:r>
          </a:p>
        </p:txBody>
      </p:sp>
      <p:sp>
        <p:nvSpPr>
          <p:cNvPr id="4" name="Slide Number Placeholder 3"/>
          <p:cNvSpPr>
            <a:spLocks noGrp="1"/>
          </p:cNvSpPr>
          <p:nvPr>
            <p:ph type="sldNum" sz="quarter" idx="5"/>
          </p:nvPr>
        </p:nvSpPr>
        <p:spPr/>
        <p:txBody>
          <a:bodyPr/>
          <a:lstStyle/>
          <a:p>
            <a:fld id="{BB8BC5F3-27B7-42E7-A415-E6D4073BFECC}" type="slidenum">
              <a:rPr lang="en-US" smtClean="0"/>
              <a:t>41</a:t>
            </a:fld>
            <a:endParaRPr lang="en-US"/>
          </a:p>
        </p:txBody>
      </p:sp>
    </p:spTree>
    <p:extLst>
      <p:ext uri="{BB962C8B-B14F-4D97-AF65-F5344CB8AC3E}">
        <p14:creationId xmlns:p14="http://schemas.microsoft.com/office/powerpoint/2010/main" val="35094004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Practicing His presence in daily life, giving Jesus' control, rule, and sway over the content of and daily progress of our lives.</a:t>
            </a:r>
          </a:p>
        </p:txBody>
      </p:sp>
      <p:sp>
        <p:nvSpPr>
          <p:cNvPr id="4" name="Slide Number Placeholder 3"/>
          <p:cNvSpPr>
            <a:spLocks noGrp="1"/>
          </p:cNvSpPr>
          <p:nvPr>
            <p:ph type="sldNum" sz="quarter" idx="5"/>
          </p:nvPr>
        </p:nvSpPr>
        <p:spPr/>
        <p:txBody>
          <a:bodyPr/>
          <a:lstStyle/>
          <a:p>
            <a:fld id="{BB8BC5F3-27B7-42E7-A415-E6D4073BFECC}" type="slidenum">
              <a:rPr lang="en-US" smtClean="0"/>
              <a:t>42</a:t>
            </a:fld>
            <a:endParaRPr lang="en-US"/>
          </a:p>
        </p:txBody>
      </p:sp>
    </p:spTree>
    <p:extLst>
      <p:ext uri="{BB962C8B-B14F-4D97-AF65-F5344CB8AC3E}">
        <p14:creationId xmlns:p14="http://schemas.microsoft.com/office/powerpoint/2010/main" val="2231926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Alpha being the first letter of the Greek alphabet and Omega being the last.</a:t>
            </a:r>
          </a:p>
        </p:txBody>
      </p:sp>
      <p:sp>
        <p:nvSpPr>
          <p:cNvPr id="4" name="Slide Number Placeholder 3"/>
          <p:cNvSpPr>
            <a:spLocks noGrp="1"/>
          </p:cNvSpPr>
          <p:nvPr>
            <p:ph type="sldNum" sz="quarter" idx="5"/>
          </p:nvPr>
        </p:nvSpPr>
        <p:spPr/>
        <p:txBody>
          <a:bodyPr/>
          <a:lstStyle/>
          <a:p>
            <a:fld id="{BB8BC5F3-27B7-42E7-A415-E6D4073BFECC}" type="slidenum">
              <a:rPr lang="en-US" smtClean="0"/>
              <a:t>43</a:t>
            </a:fld>
            <a:endParaRPr lang="en-US"/>
          </a:p>
        </p:txBody>
      </p:sp>
    </p:spTree>
    <p:extLst>
      <p:ext uri="{BB962C8B-B14F-4D97-AF65-F5344CB8AC3E}">
        <p14:creationId xmlns:p14="http://schemas.microsoft.com/office/powerpoint/2010/main" val="714021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Root of David, Creator of David’s forefathers AND the offspring of David via Mary through David’s son Nathan.</a:t>
            </a:r>
          </a:p>
        </p:txBody>
      </p:sp>
      <p:sp>
        <p:nvSpPr>
          <p:cNvPr id="4" name="Slide Number Placeholder 3"/>
          <p:cNvSpPr>
            <a:spLocks noGrp="1"/>
          </p:cNvSpPr>
          <p:nvPr>
            <p:ph type="sldNum" sz="quarter" idx="5"/>
          </p:nvPr>
        </p:nvSpPr>
        <p:spPr/>
        <p:txBody>
          <a:bodyPr/>
          <a:lstStyle/>
          <a:p>
            <a:fld id="{BB8BC5F3-27B7-42E7-A415-E6D4073BFECC}" type="slidenum">
              <a:rPr lang="en-US" smtClean="0"/>
              <a:t>47</a:t>
            </a:fld>
            <a:endParaRPr lang="en-US"/>
          </a:p>
        </p:txBody>
      </p:sp>
    </p:spTree>
    <p:extLst>
      <p:ext uri="{BB962C8B-B14F-4D97-AF65-F5344CB8AC3E}">
        <p14:creationId xmlns:p14="http://schemas.microsoft.com/office/powerpoint/2010/main" val="3081370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8BC5F3-27B7-42E7-A415-E6D4073BFECC}" type="slidenum">
              <a:rPr lang="en-US" smtClean="0"/>
              <a:t>48</a:t>
            </a:fld>
            <a:endParaRPr lang="en-US"/>
          </a:p>
        </p:txBody>
      </p:sp>
    </p:spTree>
    <p:extLst>
      <p:ext uri="{BB962C8B-B14F-4D97-AF65-F5344CB8AC3E}">
        <p14:creationId xmlns:p14="http://schemas.microsoft.com/office/powerpoint/2010/main" val="3057319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3500-875F-2DD1-24F5-CB0A33DF4C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AD1C06-FD2D-D6AA-1284-9DD60C81E6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9CD3D7-7712-99D0-B2E1-5B38B47BFCAB}"/>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5" name="Footer Placeholder 4">
            <a:extLst>
              <a:ext uri="{FF2B5EF4-FFF2-40B4-BE49-F238E27FC236}">
                <a16:creationId xmlns:a16="http://schemas.microsoft.com/office/drawing/2014/main" id="{0D2AC0E5-5C9F-4D3C-57EE-5F7393184C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E3EC4-B330-91A0-C8A7-6D7475C68B79}"/>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648063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4E4C-D83D-F229-1B65-D87AF21FD8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9BBE2C-8578-6617-7590-06CECF39B2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35B749-3749-EE6D-A66D-8809F20C9B62}"/>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5" name="Footer Placeholder 4">
            <a:extLst>
              <a:ext uri="{FF2B5EF4-FFF2-40B4-BE49-F238E27FC236}">
                <a16:creationId xmlns:a16="http://schemas.microsoft.com/office/drawing/2014/main" id="{3FA51967-2256-F75F-4D12-58AD3F7D8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2E590-2144-2901-2AF1-B9FB17C876A4}"/>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3566591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E8A72-DAD5-25D3-5D6D-4C1097AD05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12E517-61CB-BF5E-5F3C-0F1DA81A3C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3FCA1C-8075-86CB-6F5C-14995B512579}"/>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5" name="Footer Placeholder 4">
            <a:extLst>
              <a:ext uri="{FF2B5EF4-FFF2-40B4-BE49-F238E27FC236}">
                <a16:creationId xmlns:a16="http://schemas.microsoft.com/office/drawing/2014/main" id="{2F806A6A-3045-8994-1A34-521E4197C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FFFFE2-3C3A-75DB-08BE-791BE9D5F537}"/>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3030627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23F86-1A9E-0D07-AA70-75EF091822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27F824-9E31-D3E2-6C70-6881A4A7EB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9EFD4E-2269-CBD5-EA83-D92DAD7AC4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A92487-A8FC-1EB5-B6EA-99BB8E4B398F}"/>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6" name="Footer Placeholder 5">
            <a:extLst>
              <a:ext uri="{FF2B5EF4-FFF2-40B4-BE49-F238E27FC236}">
                <a16:creationId xmlns:a16="http://schemas.microsoft.com/office/drawing/2014/main" id="{C9443994-06C9-2299-0A96-8BD76899AB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C89299-E599-2B87-ED42-D9D797DE24B8}"/>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1870777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494A3-5546-DED8-F49A-370F5EAFEE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33A6B1-71F7-B6C7-5472-BC538177F1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6907BD-2825-51CD-B2A5-7402046906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FC307A-981A-77E7-9A77-FC85FE5DF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4B84C7-1F32-B7A6-38A9-E915A953A9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5FFB94-CB78-9CBA-DC36-8A4008FD9BC1}"/>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8" name="Footer Placeholder 7">
            <a:extLst>
              <a:ext uri="{FF2B5EF4-FFF2-40B4-BE49-F238E27FC236}">
                <a16:creationId xmlns:a16="http://schemas.microsoft.com/office/drawing/2014/main" id="{B00AC66D-BB49-E5DD-6B52-1FDAD400BE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60CAB1-05EB-D1AF-0CE4-3F3CF6878652}"/>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3309721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53D5E-1297-B628-8A42-5B275A13B5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3312D5-115C-A95D-ED51-46C01C3C10AE}"/>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4" name="Footer Placeholder 3">
            <a:extLst>
              <a:ext uri="{FF2B5EF4-FFF2-40B4-BE49-F238E27FC236}">
                <a16:creationId xmlns:a16="http://schemas.microsoft.com/office/drawing/2014/main" id="{8F35642B-C0E2-84C8-2119-B1CE794BF0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C28AC1-23F9-0B08-F389-CC43FF5D4DC9}"/>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171463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2CAC5C-86AD-E9E1-7769-637771A5FA34}"/>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3" name="Footer Placeholder 2">
            <a:extLst>
              <a:ext uri="{FF2B5EF4-FFF2-40B4-BE49-F238E27FC236}">
                <a16:creationId xmlns:a16="http://schemas.microsoft.com/office/drawing/2014/main" id="{47CA81EF-1351-47A1-EDBC-D761BE1D5F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478E7B-3141-C5E2-A988-4D2EBB727535}"/>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3247551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0E65-958E-976C-864B-B7CA7BBBB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0CF4CF-1006-C039-9985-95A2AB903C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A3EA5E-5869-9E9E-C8C0-42225FCF5C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BC574-19BD-3DD7-5283-E30F8AE63D8A}"/>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6" name="Footer Placeholder 5">
            <a:extLst>
              <a:ext uri="{FF2B5EF4-FFF2-40B4-BE49-F238E27FC236}">
                <a16:creationId xmlns:a16="http://schemas.microsoft.com/office/drawing/2014/main" id="{2B29EF73-E6C6-764E-0AB7-59340C252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F67F64-3A78-5A92-AF1E-4A45CFE7BCE8}"/>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188711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022C7-1C1A-73B2-9876-DB8464B89D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95D0BB-AE70-C857-BEEF-DC52C08A74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A69510-D85F-9474-032B-0871FA1832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ADDE94-2AAD-A2D0-2B6A-7212D560BB81}"/>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6" name="Footer Placeholder 5">
            <a:extLst>
              <a:ext uri="{FF2B5EF4-FFF2-40B4-BE49-F238E27FC236}">
                <a16:creationId xmlns:a16="http://schemas.microsoft.com/office/drawing/2014/main" id="{BB207A4E-F5E9-739C-AA35-F5D2584A4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4FC1B5-34BC-5A0D-7C87-B92909CAFBEF}"/>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1771686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D9A8-B254-D79C-9D89-1732EFF4B2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8A2F0E-A2F4-E6FA-9B3D-4ADEDE5849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141AC2-2D32-543C-5475-4EE851E2A615}"/>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5" name="Footer Placeholder 4">
            <a:extLst>
              <a:ext uri="{FF2B5EF4-FFF2-40B4-BE49-F238E27FC236}">
                <a16:creationId xmlns:a16="http://schemas.microsoft.com/office/drawing/2014/main" id="{F817541C-576F-1F66-EE68-36DDB34B39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3927E9-2EE0-351A-83B6-92186B56978A}"/>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2938303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A9D43B-F16B-E0E4-5D29-E83E5B6C28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6A8428-304E-A1A7-C01D-A984441506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A9339-B8A8-74C1-844B-296E39705590}"/>
              </a:ext>
            </a:extLst>
          </p:cNvPr>
          <p:cNvSpPr>
            <a:spLocks noGrp="1"/>
          </p:cNvSpPr>
          <p:nvPr>
            <p:ph type="dt" sz="half" idx="10"/>
          </p:nvPr>
        </p:nvSpPr>
        <p:spPr/>
        <p:txBody>
          <a:bodyPr/>
          <a:lstStyle/>
          <a:p>
            <a:fld id="{6AAC1232-932E-46B8-8A1A-436F9392972F}" type="datetimeFigureOut">
              <a:rPr lang="en-US" smtClean="0"/>
              <a:t>9/1/2023</a:t>
            </a:fld>
            <a:endParaRPr lang="en-US"/>
          </a:p>
        </p:txBody>
      </p:sp>
      <p:sp>
        <p:nvSpPr>
          <p:cNvPr id="5" name="Footer Placeholder 4">
            <a:extLst>
              <a:ext uri="{FF2B5EF4-FFF2-40B4-BE49-F238E27FC236}">
                <a16:creationId xmlns:a16="http://schemas.microsoft.com/office/drawing/2014/main" id="{355DD894-A2D2-2773-B6AF-537D10F46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B5BE8-4BCF-70DE-F1FB-D6A976DFD28A}"/>
              </a:ext>
            </a:extLst>
          </p:cNvPr>
          <p:cNvSpPr>
            <a:spLocks noGrp="1"/>
          </p:cNvSpPr>
          <p:nvPr>
            <p:ph type="sldNum" sz="quarter" idx="12"/>
          </p:nvPr>
        </p:nvSpPr>
        <p:spPr/>
        <p:txBody>
          <a:bodyPr/>
          <a:lstStyle/>
          <a:p>
            <a:fld id="{9A37FF8B-B1CD-47E5-AF9C-1FD7C6FE8FAC}" type="slidenum">
              <a:rPr lang="en-US" smtClean="0"/>
              <a:t>‹#›</a:t>
            </a:fld>
            <a:endParaRPr lang="en-US"/>
          </a:p>
        </p:txBody>
      </p:sp>
    </p:spTree>
    <p:extLst>
      <p:ext uri="{BB962C8B-B14F-4D97-AF65-F5344CB8AC3E}">
        <p14:creationId xmlns:p14="http://schemas.microsoft.com/office/powerpoint/2010/main" val="2429171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00083E-E9BA-254D-41BF-7A216F94E8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313AE0-EF7C-45ED-0753-1F1ADE81FC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2A6EF9-75F4-FC0D-90FD-F951719563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C1232-932E-46B8-8A1A-436F9392972F}" type="datetimeFigureOut">
              <a:rPr lang="en-US" smtClean="0"/>
              <a:t>9/1/2023</a:t>
            </a:fld>
            <a:endParaRPr lang="en-US"/>
          </a:p>
        </p:txBody>
      </p:sp>
      <p:sp>
        <p:nvSpPr>
          <p:cNvPr id="5" name="Footer Placeholder 4">
            <a:extLst>
              <a:ext uri="{FF2B5EF4-FFF2-40B4-BE49-F238E27FC236}">
                <a16:creationId xmlns:a16="http://schemas.microsoft.com/office/drawing/2014/main" id="{172DC728-23C7-2086-088E-9538B09724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FB1C1AE-10D0-7A2A-9F19-510707FFB2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37FF8B-B1CD-47E5-AF9C-1FD7C6FE8FAC}" type="slidenum">
              <a:rPr lang="en-US" smtClean="0"/>
              <a:t>‹#›</a:t>
            </a:fld>
            <a:endParaRPr lang="en-US"/>
          </a:p>
        </p:txBody>
      </p:sp>
    </p:spTree>
    <p:extLst>
      <p:ext uri="{BB962C8B-B14F-4D97-AF65-F5344CB8AC3E}">
        <p14:creationId xmlns:p14="http://schemas.microsoft.com/office/powerpoint/2010/main" val="2689966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on a wall&#10;&#10;Description automatically generated">
            <a:extLst>
              <a:ext uri="{FF2B5EF4-FFF2-40B4-BE49-F238E27FC236}">
                <a16:creationId xmlns:a16="http://schemas.microsoft.com/office/drawing/2014/main" id="{939EC92A-6A63-DDC5-554F-526983C87FDD}"/>
              </a:ext>
            </a:extLst>
          </p:cNvPr>
          <p:cNvPicPr>
            <a:picLocks noChangeAspect="1"/>
          </p:cNvPicPr>
          <p:nvPr/>
        </p:nvPicPr>
        <p:blipFill rotWithShape="1">
          <a:blip r:embed="rId2"/>
          <a:srcRect t="7305"/>
          <a:stretch/>
        </p:blipFill>
        <p:spPr>
          <a:xfrm>
            <a:off x="838200" y="754148"/>
            <a:ext cx="10515600" cy="4995575"/>
          </a:xfrm>
          <a:prstGeom prst="rect">
            <a:avLst/>
          </a:prstGeom>
        </p:spPr>
      </p:pic>
      <p:cxnSp>
        <p:nvCxnSpPr>
          <p:cNvPr id="16" name="Straight Connector 15">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791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AB3AAA6-9C7D-31C3-7538-B8E7A986C92C}"/>
              </a:ext>
            </a:extLst>
          </p:cNvPr>
          <p:cNvPicPr>
            <a:picLocks noChangeAspect="1"/>
          </p:cNvPicPr>
          <p:nvPr/>
        </p:nvPicPr>
        <p:blipFill rotWithShape="1">
          <a:blip r:embed="rId2"/>
          <a:srcRect t="12025"/>
          <a:stretch/>
        </p:blipFill>
        <p:spPr>
          <a:xfrm>
            <a:off x="838200" y="754148"/>
            <a:ext cx="10515600" cy="4995575"/>
          </a:xfrm>
          <a:prstGeom prst="rect">
            <a:avLst/>
          </a:prstGeom>
        </p:spPr>
      </p:pic>
      <p:cxnSp>
        <p:nvCxnSpPr>
          <p:cNvPr id="16" name="Straight Connector 15">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191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432881"/>
            <a:ext cx="11301573" cy="5992238"/>
          </a:xfrm>
        </p:spPr>
        <p:txBody>
          <a:bodyPr>
            <a:normAutofit fontScale="92500" lnSpcReduction="20000"/>
          </a:bodyPr>
          <a:lstStyle/>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Genesis 1:1 </a:t>
            </a:r>
            <a:r>
              <a:rPr lang="en-US" sz="3600" b="1" dirty="0">
                <a:effectLst/>
                <a:latin typeface="Calibri" panose="020F0502020204030204" pitchFamily="34" charset="0"/>
                <a:ea typeface="Calibri" panose="020F0502020204030204" pitchFamily="34" charset="0"/>
                <a:cs typeface="Times New Roman" panose="02020603050405020304" pitchFamily="18" charset="0"/>
              </a:rPr>
              <a:t>(God the Title)</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In the beginning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God</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created the heavens and the earth.</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God- Hebrew Elohiym, used throughout the Old Testament of the One Supreme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Moses authored the Pentateuch (first five books of the OT), his source for Genesis was not limited to oral tradition, rather Moses spent time with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t>Exodus 33:1 So the Lord spoke to Moses face to face, as a man speaks to his friend. …</a:t>
            </a:r>
          </a:p>
          <a:p>
            <a:pPr marL="0" marR="0" indent="0">
              <a:lnSpc>
                <a:spcPct val="115000"/>
              </a:lnSpc>
              <a:spcBef>
                <a:spcPts val="0"/>
              </a:spcBef>
              <a:spcAft>
                <a:spcPts val="0"/>
              </a:spcAft>
              <a:buNone/>
            </a:pPr>
            <a:endParaRPr lang="en-US" dirty="0"/>
          </a:p>
        </p:txBody>
      </p:sp>
      <p:sp>
        <p:nvSpPr>
          <p:cNvPr id="2" name="Rectangle 1">
            <a:extLst>
              <a:ext uri="{FF2B5EF4-FFF2-40B4-BE49-F238E27FC236}">
                <a16:creationId xmlns:a16="http://schemas.microsoft.com/office/drawing/2014/main" id="{FA068726-30DE-FD6B-2F48-9568E7767741}"/>
              </a:ext>
            </a:extLst>
          </p:cNvPr>
          <p:cNvSpPr/>
          <p:nvPr/>
        </p:nvSpPr>
        <p:spPr>
          <a:xfrm>
            <a:off x="7846830" y="5263"/>
            <a:ext cx="3810915"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Use a reader</a:t>
            </a:r>
          </a:p>
        </p:txBody>
      </p:sp>
    </p:spTree>
    <p:extLst>
      <p:ext uri="{BB962C8B-B14F-4D97-AF65-F5344CB8AC3E}">
        <p14:creationId xmlns:p14="http://schemas.microsoft.com/office/powerpoint/2010/main" val="227812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47500" lnSpcReduction="20000"/>
          </a:bodyPr>
          <a:lstStyle/>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Hebrew El- the root word simply meaning God, typically combined with words to create a name or to identify a nature or function of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Hebrew </a:t>
            </a:r>
            <a:r>
              <a:rPr lang="en-US" sz="3600" b="1" dirty="0" err="1">
                <a:latin typeface="Calibri" panose="020F0502020204030204" pitchFamily="34" charset="0"/>
                <a:cs typeface="Times New Roman" panose="02020603050405020304" pitchFamily="18" charset="0"/>
              </a:rPr>
              <a:t>Elohiym</a:t>
            </a:r>
            <a:r>
              <a:rPr lang="en-US" sz="3600" b="1" dirty="0">
                <a:latin typeface="Calibri" panose="020F0502020204030204" pitchFamily="34" charset="0"/>
                <a:cs typeface="Times New Roman" panose="02020603050405020304" pitchFamily="18" charset="0"/>
              </a:rPr>
              <a:t>- from the root El, plural form of ‘God’ used by Moses (God’s friend) and throughout the Hebrew Bible, our Old Testament</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Hebrew Eloahh- from the root El, singular form of ‘God’ </a:t>
            </a: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Aramaic equivalent ‘Elahh’- its Arabic equivalent is ‘Allah’ (non-plurality, not the same as </a:t>
            </a:r>
            <a:r>
              <a:rPr lang="en-US" sz="3600" b="1" dirty="0" err="1">
                <a:latin typeface="Calibri" panose="020F0502020204030204" pitchFamily="34" charset="0"/>
                <a:cs typeface="Times New Roman" panose="02020603050405020304" pitchFamily="18" charset="0"/>
              </a:rPr>
              <a:t>Elohiym</a:t>
            </a:r>
            <a:r>
              <a:rPr lang="en-US" sz="3600" b="1" dirty="0">
                <a:latin typeface="Calibri" panose="020F0502020204030204" pitchFamily="34" charset="0"/>
                <a:cs typeface="Times New Roman" panose="02020603050405020304" pitchFamily="18" charset="0"/>
              </a:rPr>
              <a:t>)</a:t>
            </a: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Ephesians 6:12 ‘against principalities, against powers, against the rulers of the darkness of this age, against spiritual hosts of wickedness in the heavenly places’</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Hebrew ImmanuwEL- Immanuel meaning: With us (is) God, or God with us</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Used in names: Isra</a:t>
            </a:r>
            <a:r>
              <a:rPr lang="en-US" sz="3600" b="1" u="sng" dirty="0">
                <a:latin typeface="Calibri" panose="020F0502020204030204" pitchFamily="34" charset="0"/>
                <a:cs typeface="Times New Roman" panose="02020603050405020304" pitchFamily="18" charset="0"/>
              </a:rPr>
              <a:t>el</a:t>
            </a:r>
            <a:r>
              <a:rPr lang="en-US" sz="3600" b="1" dirty="0">
                <a:latin typeface="Calibri" panose="020F0502020204030204" pitchFamily="34" charset="0"/>
                <a:cs typeface="Times New Roman" panose="02020603050405020304" pitchFamily="18" charset="0"/>
              </a:rPr>
              <a:t> (God Contends), Isma</a:t>
            </a:r>
            <a:r>
              <a:rPr lang="en-US" sz="3600" b="1" u="sng" dirty="0">
                <a:latin typeface="Calibri" panose="020F0502020204030204" pitchFamily="34" charset="0"/>
                <a:cs typeface="Times New Roman" panose="02020603050405020304" pitchFamily="18" charset="0"/>
              </a:rPr>
              <a:t>el</a:t>
            </a:r>
            <a:r>
              <a:rPr lang="en-US" sz="3600" b="1" dirty="0">
                <a:latin typeface="Calibri" panose="020F0502020204030204" pitchFamily="34" charset="0"/>
                <a:cs typeface="Times New Roman" panose="02020603050405020304" pitchFamily="18" charset="0"/>
              </a:rPr>
              <a:t> (God will hear), Dani</a:t>
            </a:r>
            <a:r>
              <a:rPr lang="en-US" sz="3600" b="1" u="sng" dirty="0">
                <a:latin typeface="Calibri" panose="020F0502020204030204" pitchFamily="34" charset="0"/>
                <a:cs typeface="Times New Roman" panose="02020603050405020304" pitchFamily="18" charset="0"/>
              </a:rPr>
              <a:t>el</a:t>
            </a:r>
            <a:r>
              <a:rPr lang="en-US" sz="3600" b="1" dirty="0">
                <a:latin typeface="Calibri" panose="020F0502020204030204" pitchFamily="34" charset="0"/>
                <a:cs typeface="Times New Roman" panose="02020603050405020304" pitchFamily="18" charset="0"/>
              </a:rPr>
              <a:t> (God is Judge)</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El Shadday- God Almighty, God’s declaration to Abraham in </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Genesis 17:1 I am Almighty God walk before me and be blameless.</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El Olam- God of Eternity, God the Everlasting, God forever</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Genesis 21:33 </a:t>
            </a:r>
            <a:r>
              <a:rPr lang="en-US" sz="3600" b="1" dirty="0">
                <a:latin typeface="Calibri" panose="020F0502020204030204" pitchFamily="34" charset="0"/>
                <a:cs typeface="Times New Roman" panose="02020603050405020304" pitchFamily="18" charset="0"/>
              </a:rPr>
              <a:t>[Abraham’s oath/covenant with Abimelech, he planted a tree at Beersheba (well of the oath of seven) and called on the name of ‘the everlasting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El Elyon- The Most High God, </a:t>
            </a:r>
            <a:r>
              <a:rPr lang="en-US" sz="3600" b="1" i="1" dirty="0">
                <a:latin typeface="Calibri" panose="020F0502020204030204" pitchFamily="34" charset="0"/>
                <a:cs typeface="Times New Roman" panose="02020603050405020304" pitchFamily="18" charset="0"/>
              </a:rPr>
              <a:t>Genesis 14:18  …Melchizedek … was the priest of God Most High.</a:t>
            </a:r>
          </a:p>
        </p:txBody>
      </p:sp>
    </p:spTree>
    <p:extLst>
      <p:ext uri="{BB962C8B-B14F-4D97-AF65-F5344CB8AC3E}">
        <p14:creationId xmlns:p14="http://schemas.microsoft.com/office/powerpoint/2010/main" val="4038591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a:bodyPr>
          <a:lstStyle/>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God – Plurality but understood as the Singular Supreme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Deuteronomy 6:4-5 “Hear, O Israel: The LORD our God, the LORD is one! You shall love the LORD your God with all your heart, with all your soul, and with all your strength.</a:t>
            </a: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 The LORD our God (Elohiym), the LORD is one (Hebrew Echad- united/one stressing unity/oneness but recognizing diversity within that oneness)</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304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God – Understood as the Singular Supreme God, reveals Himself as a plurality.</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Genesis 1:1-3</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In the beginning </a:t>
            </a:r>
            <a:r>
              <a:rPr lang="en-US" sz="3600" b="1" i="1" u="sng" dirty="0">
                <a:latin typeface="Calibri" panose="020F0502020204030204" pitchFamily="34" charset="0"/>
                <a:cs typeface="Times New Roman" panose="02020603050405020304" pitchFamily="18" charset="0"/>
              </a:rPr>
              <a:t>God</a:t>
            </a:r>
            <a:r>
              <a:rPr lang="en-US" sz="3600" b="1" i="1" dirty="0">
                <a:latin typeface="Calibri" panose="020F0502020204030204" pitchFamily="34" charset="0"/>
                <a:cs typeface="Times New Roman" panose="02020603050405020304" pitchFamily="18" charset="0"/>
              </a:rPr>
              <a:t> created the heavens and the earth. The earth was without form, and void; and darkness was on the face of the deep. And </a:t>
            </a:r>
            <a:r>
              <a:rPr lang="en-US" sz="3600" b="1" i="1" u="sng" dirty="0">
                <a:latin typeface="Calibri" panose="020F0502020204030204" pitchFamily="34" charset="0"/>
                <a:cs typeface="Times New Roman" panose="02020603050405020304" pitchFamily="18" charset="0"/>
              </a:rPr>
              <a:t>the Spirit of God</a:t>
            </a:r>
            <a:r>
              <a:rPr lang="en-US" sz="3600" b="1" i="1" dirty="0">
                <a:latin typeface="Calibri" panose="020F0502020204030204" pitchFamily="34" charset="0"/>
                <a:cs typeface="Times New Roman" panose="02020603050405020304" pitchFamily="18" charset="0"/>
              </a:rPr>
              <a:t> was hovering over the face of the waters.</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Then </a:t>
            </a:r>
            <a:r>
              <a:rPr lang="en-US" sz="3600" b="1" i="1" u="sng" dirty="0">
                <a:latin typeface="Calibri" panose="020F0502020204030204" pitchFamily="34" charset="0"/>
                <a:cs typeface="Times New Roman" panose="02020603050405020304" pitchFamily="18" charset="0"/>
              </a:rPr>
              <a:t>God said</a:t>
            </a:r>
            <a:r>
              <a:rPr lang="en-US" sz="3600" b="1" i="1" dirty="0">
                <a:latin typeface="Calibri" panose="020F0502020204030204" pitchFamily="34" charset="0"/>
                <a:cs typeface="Times New Roman" panose="02020603050405020304" pitchFamily="18" charset="0"/>
              </a:rPr>
              <a:t>, “Let there be light”; and there was light.</a:t>
            </a:r>
          </a:p>
          <a:p>
            <a:pPr marL="0" marR="0" indent="0">
              <a:lnSpc>
                <a:spcPct val="115000"/>
              </a:lnSpc>
              <a:spcBef>
                <a:spcPts val="0"/>
              </a:spcBef>
              <a:spcAft>
                <a:spcPts val="0"/>
              </a:spcAft>
              <a:buNone/>
            </a:pPr>
            <a:endParaRPr lang="en-US" sz="3600" b="1" i="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John 1:1-3, 14</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In the beginning was </a:t>
            </a:r>
            <a:r>
              <a:rPr lang="en-US" sz="3600" b="1" i="1" u="sng" dirty="0">
                <a:latin typeface="Calibri" panose="020F0502020204030204" pitchFamily="34" charset="0"/>
                <a:cs typeface="Times New Roman" panose="02020603050405020304" pitchFamily="18" charset="0"/>
              </a:rPr>
              <a:t>the Word</a:t>
            </a:r>
            <a:r>
              <a:rPr lang="en-US" sz="3600" b="1" i="1" dirty="0">
                <a:latin typeface="Calibri" panose="020F0502020204030204" pitchFamily="34" charset="0"/>
                <a:cs typeface="Times New Roman" panose="02020603050405020304" pitchFamily="18" charset="0"/>
              </a:rPr>
              <a:t>, and </a:t>
            </a:r>
            <a:r>
              <a:rPr lang="en-US" sz="3600" b="1" i="1" u="sng" dirty="0">
                <a:latin typeface="Calibri" panose="020F0502020204030204" pitchFamily="34" charset="0"/>
                <a:cs typeface="Times New Roman" panose="02020603050405020304" pitchFamily="18" charset="0"/>
              </a:rPr>
              <a:t>the Word was with God</a:t>
            </a:r>
            <a:r>
              <a:rPr lang="en-US" sz="3600" b="1" i="1" dirty="0">
                <a:latin typeface="Calibri" panose="020F0502020204030204" pitchFamily="34" charset="0"/>
                <a:cs typeface="Times New Roman" panose="02020603050405020304" pitchFamily="18" charset="0"/>
              </a:rPr>
              <a:t>, and </a:t>
            </a:r>
            <a:r>
              <a:rPr lang="en-US" sz="3600" b="1" i="1" u="sng" dirty="0">
                <a:latin typeface="Calibri" panose="020F0502020204030204" pitchFamily="34" charset="0"/>
                <a:cs typeface="Times New Roman" panose="02020603050405020304" pitchFamily="18" charset="0"/>
              </a:rPr>
              <a:t>the Word was God</a:t>
            </a:r>
            <a:r>
              <a:rPr lang="en-US" sz="3600" b="1" i="1" dirty="0">
                <a:latin typeface="Calibri" panose="020F0502020204030204" pitchFamily="34" charset="0"/>
                <a:cs typeface="Times New Roman" panose="02020603050405020304" pitchFamily="18" charset="0"/>
              </a:rPr>
              <a:t>. He was in the beginning with God. All things were made through Him, and without Him nothing was made that was made.</a:t>
            </a:r>
          </a:p>
          <a:p>
            <a:pPr marL="0" marR="0" indent="0">
              <a:lnSpc>
                <a:spcPct val="115000"/>
              </a:lnSpc>
              <a:spcBef>
                <a:spcPts val="0"/>
              </a:spcBef>
              <a:spcAft>
                <a:spcPts val="0"/>
              </a:spcAft>
              <a:buNone/>
            </a:pPr>
            <a:endParaRPr lang="en-US" sz="3600" b="1" i="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And the Word became flesh and dwelt among us, and we beheld His glory, the glory as of the only begotten of the Father, full of grace and truth.</a:t>
            </a:r>
          </a:p>
        </p:txBody>
      </p:sp>
    </p:spTree>
    <p:extLst>
      <p:ext uri="{BB962C8B-B14F-4D97-AF65-F5344CB8AC3E}">
        <p14:creationId xmlns:p14="http://schemas.microsoft.com/office/powerpoint/2010/main" val="751656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85000" lnSpcReduction="20000"/>
          </a:bodyPr>
          <a:lstStyle/>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Isaiah’s Prophecy of Jesus ~700B.C.</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Isaiah 7:14</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Therefore the LORD Himself will give you a sign: Behold, the virgin shall conceive and bear a Son, and shall call His name Immanuel.</a:t>
            </a: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[Hebrew Immanuwel- With us (is)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indent="0">
              <a:lnSpc>
                <a:spcPct val="115000"/>
              </a:lnSpc>
              <a:spcBef>
                <a:spcPts val="0"/>
              </a:spcBef>
              <a:buNone/>
            </a:pPr>
            <a:r>
              <a:rPr lang="en-US" sz="3600" b="1" i="1" dirty="0">
                <a:latin typeface="Calibri" panose="020F0502020204030204" pitchFamily="34" charset="0"/>
                <a:cs typeface="Times New Roman" panose="02020603050405020304" pitchFamily="18" charset="0"/>
              </a:rPr>
              <a:t>Isaiah 9:6</a:t>
            </a:r>
          </a:p>
          <a:p>
            <a:pPr marL="0" indent="0">
              <a:lnSpc>
                <a:spcPct val="115000"/>
              </a:lnSpc>
              <a:spcBef>
                <a:spcPts val="0"/>
              </a:spcBef>
              <a:buNone/>
            </a:pPr>
            <a:r>
              <a:rPr lang="en-US" sz="3600" b="1" i="1" dirty="0">
                <a:latin typeface="Calibri" panose="020F0502020204030204" pitchFamily="34" charset="0"/>
                <a:cs typeface="Times New Roman" panose="02020603050405020304" pitchFamily="18" charset="0"/>
              </a:rPr>
              <a:t>For unto us a Child is born, Unto us a Son is given;</a:t>
            </a:r>
          </a:p>
          <a:p>
            <a:pPr marL="0" indent="0">
              <a:lnSpc>
                <a:spcPct val="115000"/>
              </a:lnSpc>
              <a:spcBef>
                <a:spcPts val="0"/>
              </a:spcBef>
              <a:buNone/>
            </a:pPr>
            <a:r>
              <a:rPr lang="en-US" sz="3600" b="1" i="1" dirty="0">
                <a:latin typeface="Calibri" panose="020F0502020204030204" pitchFamily="34" charset="0"/>
                <a:cs typeface="Times New Roman" panose="02020603050405020304" pitchFamily="18" charset="0"/>
              </a:rPr>
              <a:t>And the government will be upon His shoulder.</a:t>
            </a:r>
          </a:p>
          <a:p>
            <a:pPr marL="0" indent="0">
              <a:lnSpc>
                <a:spcPct val="115000"/>
              </a:lnSpc>
              <a:spcBef>
                <a:spcPts val="0"/>
              </a:spcBef>
              <a:buNone/>
            </a:pPr>
            <a:r>
              <a:rPr lang="en-US" sz="3600" b="1" i="1" dirty="0">
                <a:latin typeface="Calibri" panose="020F0502020204030204" pitchFamily="34" charset="0"/>
                <a:cs typeface="Times New Roman" panose="02020603050405020304" pitchFamily="18" charset="0"/>
              </a:rPr>
              <a:t>And His name will be called Wonderful, Counselor, Mighty God,</a:t>
            </a:r>
          </a:p>
          <a:p>
            <a:pPr marL="0" indent="0">
              <a:lnSpc>
                <a:spcPct val="115000"/>
              </a:lnSpc>
              <a:spcBef>
                <a:spcPts val="0"/>
              </a:spcBef>
              <a:buNone/>
            </a:pPr>
            <a:r>
              <a:rPr lang="en-US" sz="3600" b="1" i="1" dirty="0">
                <a:latin typeface="Calibri" panose="020F0502020204030204" pitchFamily="34" charset="0"/>
                <a:cs typeface="Times New Roman" panose="02020603050405020304" pitchFamily="18" charset="0"/>
              </a:rPr>
              <a:t>Everlasting Father, Prince of Peace.</a:t>
            </a:r>
          </a:p>
        </p:txBody>
      </p:sp>
    </p:spTree>
    <p:extLst>
      <p:ext uri="{BB962C8B-B14F-4D97-AF65-F5344CB8AC3E}">
        <p14:creationId xmlns:p14="http://schemas.microsoft.com/office/powerpoint/2010/main" val="4238479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85000" lnSpcReduction="20000"/>
          </a:bodyPr>
          <a:lstStyle/>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The New Testament rounds out this concept of plurality commonly called the Trinity or God in three persons.</a:t>
            </a: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As believers we affirm our faith towards others by being Baptized into the ‘name’ of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Matthew 28:18-20 </a:t>
            </a:r>
            <a:r>
              <a:rPr lang="en-US" sz="3600" b="1" dirty="0">
                <a:latin typeface="Calibri" panose="020F0502020204030204" pitchFamily="34" charset="0"/>
                <a:cs typeface="Times New Roman" panose="02020603050405020304" pitchFamily="18" charset="0"/>
              </a:rPr>
              <a:t>(The Great Commission)</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And Jesus came and spoke to them, saying, “All authority has been given to Me in heaven and on earth. Go therefore and make disciples of all the nations, </a:t>
            </a:r>
            <a:r>
              <a:rPr lang="en-US" sz="3600" b="1" i="1" u="sng" dirty="0">
                <a:latin typeface="Calibri" panose="020F0502020204030204" pitchFamily="34" charset="0"/>
                <a:cs typeface="Times New Roman" panose="02020603050405020304" pitchFamily="18" charset="0"/>
              </a:rPr>
              <a:t>baptizing them in the name of the Father and of the Son and of the Holy Spirit</a:t>
            </a:r>
            <a:r>
              <a:rPr lang="en-US" sz="3600" b="1" i="1" dirty="0">
                <a:latin typeface="Calibri" panose="020F0502020204030204" pitchFamily="34" charset="0"/>
                <a:cs typeface="Times New Roman" panose="02020603050405020304" pitchFamily="18" charset="0"/>
              </a:rPr>
              <a:t>, teaching them to observe all things that I have commanded you; and lo, I am with you always, even to the end of the age.” Amen.</a:t>
            </a:r>
          </a:p>
        </p:txBody>
      </p:sp>
      <p:sp>
        <p:nvSpPr>
          <p:cNvPr id="2" name="Rectangle 1">
            <a:extLst>
              <a:ext uri="{FF2B5EF4-FFF2-40B4-BE49-F238E27FC236}">
                <a16:creationId xmlns:a16="http://schemas.microsoft.com/office/drawing/2014/main" id="{1A666EDB-5AC2-4358-31BD-99E46C143B2F}"/>
              </a:ext>
            </a:extLst>
          </p:cNvPr>
          <p:cNvSpPr/>
          <p:nvPr/>
        </p:nvSpPr>
        <p:spPr>
          <a:xfrm>
            <a:off x="178657" y="5915463"/>
            <a:ext cx="11302518" cy="584775"/>
          </a:xfrm>
          <a:prstGeom prst="rect">
            <a:avLst/>
          </a:prstGeom>
          <a:noFill/>
        </p:spPr>
        <p:txBody>
          <a:bodyPr wrap="none" lIns="91440" tIns="45720" rIns="91440" bIns="45720">
            <a:spAutoFit/>
          </a:bodyPr>
          <a:lstStyle/>
          <a:p>
            <a:r>
              <a:rPr lang="en-US" sz="3200" b="0" cap="none" spc="0" dirty="0">
                <a:ln w="0"/>
                <a:solidFill>
                  <a:schemeClr val="accent1"/>
                </a:solidFill>
                <a:effectLst>
                  <a:outerShdw blurRad="38100" dist="25400" dir="5400000" algn="ctr" rotWithShape="0">
                    <a:srgbClr val="6E747A">
                      <a:alpha val="43000"/>
                    </a:srgbClr>
                  </a:outerShdw>
                </a:effectLst>
              </a:rPr>
              <a:t>Do Christians in Kerala generally accept the concept of the Trinity? </a:t>
            </a:r>
          </a:p>
        </p:txBody>
      </p:sp>
    </p:spTree>
    <p:extLst>
      <p:ext uri="{BB962C8B-B14F-4D97-AF65-F5344CB8AC3E}">
        <p14:creationId xmlns:p14="http://schemas.microsoft.com/office/powerpoint/2010/main" val="3317489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8EDBD-A846-04B0-ECA3-94901CA4A71F}"/>
              </a:ext>
            </a:extLst>
          </p:cNvPr>
          <p:cNvSpPr>
            <a:spLocks noGrp="1"/>
          </p:cNvSpPr>
          <p:nvPr>
            <p:ph type="title"/>
          </p:nvPr>
        </p:nvSpPr>
        <p:spPr>
          <a:xfrm>
            <a:off x="462455" y="2404132"/>
            <a:ext cx="11340661" cy="1325563"/>
          </a:xfrm>
        </p:spPr>
        <p:txBody>
          <a:bodyPr/>
          <a:lstStyle/>
          <a:p>
            <a:r>
              <a:rPr lang="en-US" dirty="0"/>
              <a:t>What does man, created in God’s image, need?</a:t>
            </a:r>
          </a:p>
        </p:txBody>
      </p:sp>
      <p:sp>
        <p:nvSpPr>
          <p:cNvPr id="3" name="Rectangle 2">
            <a:extLst>
              <a:ext uri="{FF2B5EF4-FFF2-40B4-BE49-F238E27FC236}">
                <a16:creationId xmlns:a16="http://schemas.microsoft.com/office/drawing/2014/main" id="{6738E89D-62B4-AF5A-6B8E-1BE93C415061}"/>
              </a:ext>
            </a:extLst>
          </p:cNvPr>
          <p:cNvSpPr/>
          <p:nvPr/>
        </p:nvSpPr>
        <p:spPr>
          <a:xfrm>
            <a:off x="6780325" y="119032"/>
            <a:ext cx="5463099" cy="2585323"/>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Work through the </a:t>
            </a:r>
          </a:p>
          <a:p>
            <a:pPr algn="ctr"/>
            <a:r>
              <a:rPr lang="en-US" sz="5400" b="1" cap="none" spc="0" dirty="0">
                <a:ln w="22225">
                  <a:solidFill>
                    <a:schemeClr val="accent2"/>
                  </a:solidFill>
                  <a:prstDash val="solid"/>
                </a:ln>
                <a:solidFill>
                  <a:schemeClr val="accent2">
                    <a:lumMod val="40000"/>
                    <a:lumOff val="60000"/>
                  </a:schemeClr>
                </a:solidFill>
                <a:effectLst/>
              </a:rPr>
              <a:t>Visual then return</a:t>
            </a:r>
          </a:p>
          <a:p>
            <a:pPr algn="ctr"/>
            <a:r>
              <a:rPr lang="en-US" sz="5400" b="1" dirty="0">
                <a:ln w="22225">
                  <a:solidFill>
                    <a:schemeClr val="accent2"/>
                  </a:solidFill>
                  <a:prstDash val="solid"/>
                </a:ln>
                <a:solidFill>
                  <a:schemeClr val="accent2">
                    <a:lumMod val="40000"/>
                    <a:lumOff val="60000"/>
                  </a:schemeClr>
                </a:solidFill>
              </a:rPr>
              <a:t>here</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4" name="Rectangle 3">
            <a:extLst>
              <a:ext uri="{FF2B5EF4-FFF2-40B4-BE49-F238E27FC236}">
                <a16:creationId xmlns:a16="http://schemas.microsoft.com/office/drawing/2014/main" id="{D58F9ACD-58BA-330A-7FE4-271F710A5606}"/>
              </a:ext>
            </a:extLst>
          </p:cNvPr>
          <p:cNvSpPr/>
          <p:nvPr/>
        </p:nvSpPr>
        <p:spPr>
          <a:xfrm>
            <a:off x="462455" y="540823"/>
            <a:ext cx="5360185" cy="584775"/>
          </a:xfrm>
          <a:prstGeom prst="rect">
            <a:avLst/>
          </a:prstGeom>
          <a:noFill/>
        </p:spPr>
        <p:txBody>
          <a:bodyPr wrap="none" lIns="91440" tIns="45720" rIns="91440" bIns="45720">
            <a:spAutoFit/>
          </a:bodyPr>
          <a:lstStyle/>
          <a:p>
            <a:r>
              <a:rPr lang="en-US" sz="3200" b="0" cap="none" spc="0" dirty="0">
                <a:ln w="0"/>
                <a:solidFill>
                  <a:schemeClr val="accent1"/>
                </a:solidFill>
                <a:effectLst>
                  <a:outerShdw blurRad="38100" dist="25400" dir="5400000" algn="ctr" rotWithShape="0">
                    <a:srgbClr val="6E747A">
                      <a:alpha val="43000"/>
                    </a:srgbClr>
                  </a:outerShdw>
                </a:effectLst>
              </a:rPr>
              <a:t>Are there any questions so far?</a:t>
            </a:r>
          </a:p>
        </p:txBody>
      </p:sp>
    </p:spTree>
    <p:extLst>
      <p:ext uri="{BB962C8B-B14F-4D97-AF65-F5344CB8AC3E}">
        <p14:creationId xmlns:p14="http://schemas.microsoft.com/office/powerpoint/2010/main" val="3703309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92500" lnSpcReduction="10000"/>
          </a:bodyPr>
          <a:lstStyle/>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Experiencing the Oneness of God-</a:t>
            </a:r>
          </a:p>
          <a:p>
            <a:pPr marL="0" marR="0" indent="0">
              <a:lnSpc>
                <a:spcPct val="115000"/>
              </a:lnSpc>
              <a:spcBef>
                <a:spcPts val="0"/>
              </a:spcBef>
              <a:spcAft>
                <a:spcPts val="0"/>
              </a:spcAft>
              <a:buNone/>
            </a:pPr>
            <a:endParaRPr lang="en-US" sz="3600" b="1" dirty="0">
              <a:latin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cs typeface="Times New Roman" panose="02020603050405020304" pitchFamily="18" charset="0"/>
              </a:rPr>
              <a:t>Jesus Prayer in </a:t>
            </a:r>
            <a:r>
              <a:rPr lang="en-US" sz="3600" b="1" i="1" dirty="0">
                <a:latin typeface="Calibri" panose="020F0502020204030204" pitchFamily="34" charset="0"/>
                <a:cs typeface="Times New Roman" panose="02020603050405020304" pitchFamily="18" charset="0"/>
              </a:rPr>
              <a:t>John 17:20-23</a:t>
            </a:r>
          </a:p>
          <a:p>
            <a:pPr marL="0" marR="0" indent="0">
              <a:lnSpc>
                <a:spcPct val="115000"/>
              </a:lnSpc>
              <a:spcBef>
                <a:spcPts val="0"/>
              </a:spcBef>
              <a:spcAft>
                <a:spcPts val="0"/>
              </a:spcAft>
              <a:buNone/>
            </a:pPr>
            <a:r>
              <a:rPr lang="en-US" sz="3600" b="1" i="1" dirty="0">
                <a:latin typeface="Calibri" panose="020F0502020204030204" pitchFamily="34" charset="0"/>
                <a:cs typeface="Times New Roman" panose="02020603050405020304" pitchFamily="18" charset="0"/>
              </a:rPr>
              <a:t>“I do not pray for these alone, but also for those who will believe in Me through their word; that </a:t>
            </a:r>
            <a:r>
              <a:rPr lang="en-US" sz="3600" b="1" i="1" u="sng" dirty="0">
                <a:latin typeface="Calibri" panose="020F0502020204030204" pitchFamily="34" charset="0"/>
                <a:cs typeface="Times New Roman" panose="02020603050405020304" pitchFamily="18" charset="0"/>
              </a:rPr>
              <a:t>they all may be one</a:t>
            </a:r>
            <a:r>
              <a:rPr lang="en-US" sz="3600" b="1" i="1" dirty="0">
                <a:latin typeface="Calibri" panose="020F0502020204030204" pitchFamily="34" charset="0"/>
                <a:cs typeface="Times New Roman" panose="02020603050405020304" pitchFamily="18" charset="0"/>
              </a:rPr>
              <a:t>, as You, Father, are in Me, and I in You; </a:t>
            </a:r>
            <a:r>
              <a:rPr lang="en-US" sz="3600" b="1" i="1" u="sng" dirty="0">
                <a:latin typeface="Calibri" panose="020F0502020204030204" pitchFamily="34" charset="0"/>
                <a:cs typeface="Times New Roman" panose="02020603050405020304" pitchFamily="18" charset="0"/>
              </a:rPr>
              <a:t>that they also may be one in Us</a:t>
            </a:r>
            <a:r>
              <a:rPr lang="en-US" sz="3600" b="1" i="1" dirty="0">
                <a:latin typeface="Calibri" panose="020F0502020204030204" pitchFamily="34" charset="0"/>
                <a:cs typeface="Times New Roman" panose="02020603050405020304" pitchFamily="18" charset="0"/>
              </a:rPr>
              <a:t>, that the world may believe that You sent Me. And the glory which You gave Me I have given them, </a:t>
            </a:r>
            <a:r>
              <a:rPr lang="en-US" sz="3600" b="1" i="1" u="sng" dirty="0">
                <a:latin typeface="Calibri" panose="020F0502020204030204" pitchFamily="34" charset="0"/>
                <a:cs typeface="Times New Roman" panose="02020603050405020304" pitchFamily="18" charset="0"/>
              </a:rPr>
              <a:t>that they may be one just as We are one</a:t>
            </a:r>
            <a:r>
              <a:rPr lang="en-US" sz="3600" b="1" i="1" dirty="0">
                <a:latin typeface="Calibri" panose="020F0502020204030204" pitchFamily="34" charset="0"/>
                <a:cs typeface="Times New Roman" panose="02020603050405020304" pitchFamily="18" charset="0"/>
              </a:rPr>
              <a:t>: I in them, and You in Me; </a:t>
            </a:r>
            <a:r>
              <a:rPr lang="en-US" sz="3600" b="1" i="1" u="sng" dirty="0">
                <a:latin typeface="Calibri" panose="020F0502020204030204" pitchFamily="34" charset="0"/>
                <a:cs typeface="Times New Roman" panose="02020603050405020304" pitchFamily="18" charset="0"/>
              </a:rPr>
              <a:t>that they may be made perfect in one</a:t>
            </a:r>
            <a:r>
              <a:rPr lang="en-US" sz="3600" b="1" i="1" dirty="0">
                <a:latin typeface="Calibri" panose="020F0502020204030204" pitchFamily="34" charset="0"/>
                <a:cs typeface="Times New Roman" panose="02020603050405020304" pitchFamily="18" charset="0"/>
              </a:rPr>
              <a:t>, and that the world may know that You have sent Me, and have loved them as You have loved Me.</a:t>
            </a:r>
          </a:p>
        </p:txBody>
      </p:sp>
      <p:sp>
        <p:nvSpPr>
          <p:cNvPr id="2" name="Rectangle 1">
            <a:extLst>
              <a:ext uri="{FF2B5EF4-FFF2-40B4-BE49-F238E27FC236}">
                <a16:creationId xmlns:a16="http://schemas.microsoft.com/office/drawing/2014/main" id="{F3E8B6F8-21A7-DEED-D07E-A5168D733ECE}"/>
              </a:ext>
            </a:extLst>
          </p:cNvPr>
          <p:cNvSpPr/>
          <p:nvPr/>
        </p:nvSpPr>
        <p:spPr>
          <a:xfrm>
            <a:off x="7000765" y="119032"/>
            <a:ext cx="5022208" cy="1754326"/>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Start with Jesus’ </a:t>
            </a:r>
          </a:p>
          <a:p>
            <a:pPr algn="ctr"/>
            <a:r>
              <a:rPr lang="en-US" sz="5400" b="1" cap="none" spc="0" dirty="0">
                <a:ln w="22225">
                  <a:solidFill>
                    <a:schemeClr val="accent2"/>
                  </a:solidFill>
                  <a:prstDash val="solid"/>
                </a:ln>
                <a:solidFill>
                  <a:schemeClr val="accent2">
                    <a:lumMod val="40000"/>
                    <a:lumOff val="60000"/>
                  </a:schemeClr>
                </a:solidFill>
                <a:effectLst/>
              </a:rPr>
              <a:t>desire</a:t>
            </a:r>
          </a:p>
        </p:txBody>
      </p:sp>
    </p:spTree>
    <p:extLst>
      <p:ext uri="{BB962C8B-B14F-4D97-AF65-F5344CB8AC3E}">
        <p14:creationId xmlns:p14="http://schemas.microsoft.com/office/powerpoint/2010/main" val="2244702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62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Moses first encounter with God, </a:t>
            </a:r>
            <a:r>
              <a:rPr lang="en-US" sz="3600" b="1" dirty="0">
                <a:latin typeface="Calibri" panose="020F0502020204030204" pitchFamily="34" charset="0"/>
                <a:ea typeface="Calibri" panose="020F0502020204030204" pitchFamily="34" charset="0"/>
                <a:cs typeface="Times New Roman" panose="02020603050405020304" pitchFamily="18" charset="0"/>
              </a:rPr>
              <a:t>Exodus chapter 3</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…2 And the Angel of the Lord appeared to him in a flame of fire from the midst of a bush. …</a:t>
            </a:r>
          </a:p>
          <a:p>
            <a:pPr marL="0" marR="0" indent="0">
              <a:lnSpc>
                <a:spcPct val="115000"/>
              </a:lnSpc>
              <a:spcBef>
                <a:spcPts val="0"/>
              </a:spcBef>
              <a:spcAft>
                <a:spcPts val="0"/>
              </a:spcAft>
              <a:buNone/>
            </a:pPr>
            <a:r>
              <a:rPr lang="en-US" sz="3600" b="1" i="1" dirty="0">
                <a:latin typeface="Calibri" panose="020F0502020204030204" pitchFamily="34" charset="0"/>
                <a:ea typeface="Calibri" panose="020F0502020204030204" pitchFamily="34" charset="0"/>
                <a:cs typeface="Times New Roman" panose="02020603050405020304" pitchFamily="18" charset="0"/>
              </a:rPr>
              <a:t>6 … He said, “I am the God of your father—the God of Abraham, the God of Isaac, and the God of Jacob.” And Moses hid his face, for he was afraid to look upon God.</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 commissions Moses to return to Egypt, then Moses asks an important question-</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13 Then Moses said to God, “Indeed, when I come to the children of Israel and say to them, ‘The God of your fathers has sent me to you,’ and they say to me, ‘What is His name?’ what shall I say to them?”</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14 And God said to Moses, “I AM WHO I AM.” And He said, “Thus you shall say to the children of Israel, ‘I AM has sent me to you.’ ” 15 Moreover God said to Moses, “Thus you shall say to the children of Israel: ‘The LORD God of your fathers, the God of Abraham, the God of Isaac, and the God of Jacob, has sent me to you. This is My name forever, and this is My memorial to all generations.’ </a:t>
            </a:r>
          </a:p>
        </p:txBody>
      </p:sp>
      <p:sp>
        <p:nvSpPr>
          <p:cNvPr id="2" name="Rectangle 1">
            <a:extLst>
              <a:ext uri="{FF2B5EF4-FFF2-40B4-BE49-F238E27FC236}">
                <a16:creationId xmlns:a16="http://schemas.microsoft.com/office/drawing/2014/main" id="{E415F638-9559-0288-6670-CD84F0485002}"/>
              </a:ext>
            </a:extLst>
          </p:cNvPr>
          <p:cNvSpPr/>
          <p:nvPr/>
        </p:nvSpPr>
        <p:spPr>
          <a:xfrm>
            <a:off x="7691661" y="119032"/>
            <a:ext cx="3640420"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Back to God</a:t>
            </a:r>
          </a:p>
        </p:txBody>
      </p:sp>
    </p:spTree>
    <p:extLst>
      <p:ext uri="{BB962C8B-B14F-4D97-AF65-F5344CB8AC3E}">
        <p14:creationId xmlns:p14="http://schemas.microsoft.com/office/powerpoint/2010/main" val="1502774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a:bodyPr>
          <a:lstStyle/>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 AM: Hebrew hayah a prime root- to exist, to be [a strong statement about the being or presence of a person or thing]</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 AM WHO I AM: the existing one who exists [a statement made with emphasis]</a:t>
            </a:r>
          </a:p>
          <a:p>
            <a:pPr marL="0" marR="0" indent="0">
              <a:lnSpc>
                <a:spcPct val="115000"/>
              </a:lnSpc>
              <a:spcBef>
                <a:spcPts val="0"/>
              </a:spcBef>
              <a:spcAft>
                <a:spcPts val="0"/>
              </a:spcAft>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055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92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Later in Egypt- As part of God’s promise to Moses to persevere for the children of Israel after Pharoah’s rejections:</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Exodus 6:2-3 And God spoke to Moses and said to him: “I am the LORD. I appeared to Abraham, to Isaac, and to Jacob, as God Almighty, but by My name LORD I was not known to them.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 Almighty, Hebrew El Shadday</a:t>
            </a:r>
          </a:p>
          <a:p>
            <a:pPr marL="0" indent="0">
              <a:lnSpc>
                <a:spcPct val="115000"/>
              </a:lnSpc>
              <a:spcBef>
                <a:spcPts val="0"/>
              </a:spcBef>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LORD, Hebrew Yhovah- from the prime root Hayah to exist (I AM), the use of Yhovah and Hayah are basically one in the same meaning, and this is used of God as God’s name throughout the Old Testament</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6947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55000" lnSpcReduction="20000"/>
          </a:bodyPr>
          <a:lstStyle/>
          <a:p>
            <a:pPr marL="0" marR="0" indent="0">
              <a:lnSpc>
                <a:spcPct val="115000"/>
              </a:lnSpc>
              <a:spcBef>
                <a:spcPts val="0"/>
              </a:spcBef>
              <a:spcAft>
                <a:spcPts val="0"/>
              </a:spcAft>
              <a:buNone/>
            </a:pPr>
            <a:r>
              <a:rPr lang="en-US" sz="5800" b="1" dirty="0">
                <a:effectLst/>
                <a:latin typeface="Calibri" panose="020F0502020204030204" pitchFamily="34" charset="0"/>
                <a:ea typeface="Calibri" panose="020F0502020204030204" pitchFamily="34" charset="0"/>
                <a:cs typeface="Times New Roman" panose="02020603050405020304" pitchFamily="18" charset="0"/>
              </a:rPr>
              <a:t>The Tetragrammaton- YHWH [the four letters]</a:t>
            </a:r>
          </a:p>
          <a:p>
            <a:pPr marL="0" marR="0" indent="0">
              <a:lnSpc>
                <a:spcPct val="115000"/>
              </a:lnSpc>
              <a:spcBef>
                <a:spcPts val="0"/>
              </a:spcBef>
              <a:spcAft>
                <a:spcPts val="0"/>
              </a:spcAft>
              <a:buNone/>
            </a:pPr>
            <a:r>
              <a:rPr lang="en-US" sz="4400" b="1" dirty="0">
                <a:latin typeface="Calibri" panose="020F0502020204030204" pitchFamily="34" charset="0"/>
                <a:ea typeface="Calibri" panose="020F0502020204030204" pitchFamily="34" charset="0"/>
                <a:cs typeface="Times New Roman" panose="02020603050405020304" pitchFamily="18" charset="0"/>
              </a:rPr>
              <a:t>The original Hebrew and Aramaic texts of the ‘Old Testament’ were written without vowels or punctuation, including God’s proper name. [Between 500-1000AD the Masoretes added vowels] (2000 years after Moses wrote the first five books)</a:t>
            </a:r>
          </a:p>
          <a:p>
            <a:pPr marL="0" marR="0" indent="0">
              <a:lnSpc>
                <a:spcPct val="115000"/>
              </a:lnSpc>
              <a:spcBef>
                <a:spcPts val="0"/>
              </a:spcBef>
              <a:spcAft>
                <a:spcPts val="0"/>
              </a:spcAft>
              <a:buNone/>
            </a:pPr>
            <a:r>
              <a:rPr lang="en-US" sz="4400" b="1" dirty="0">
                <a:effectLst/>
                <a:latin typeface="Calibri" panose="020F0502020204030204" pitchFamily="34" charset="0"/>
                <a:ea typeface="Calibri" panose="020F0502020204030204" pitchFamily="34" charset="0"/>
                <a:cs typeface="Times New Roman" panose="02020603050405020304" pitchFamily="18" charset="0"/>
              </a:rPr>
              <a:t>Ancient Hebrews did not need vowels as they knew how to pronounc</a:t>
            </a:r>
            <a:r>
              <a:rPr lang="en-US" sz="4400" b="1" dirty="0">
                <a:latin typeface="Calibri" panose="020F0502020204030204" pitchFamily="34" charset="0"/>
                <a:ea typeface="Calibri" panose="020F0502020204030204" pitchFamily="34" charset="0"/>
                <a:cs typeface="Times New Roman" panose="02020603050405020304" pitchFamily="18" charset="0"/>
              </a:rPr>
              <a:t>e their language, especially scriptures which were often memorized from childhood.</a:t>
            </a:r>
          </a:p>
          <a:p>
            <a:pPr marL="0" marR="0" indent="0">
              <a:lnSpc>
                <a:spcPct val="115000"/>
              </a:lnSpc>
              <a:spcBef>
                <a:spcPts val="0"/>
              </a:spcBef>
              <a:spcAft>
                <a:spcPts val="0"/>
              </a:spcAft>
              <a:buNone/>
            </a:pPr>
            <a:endParaRPr lang="en-US" sz="44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4400" b="1" dirty="0">
                <a:effectLst/>
                <a:latin typeface="Calibri" panose="020F0502020204030204" pitchFamily="34" charset="0"/>
                <a:ea typeface="Calibri" panose="020F0502020204030204" pitchFamily="34" charset="0"/>
                <a:cs typeface="Times New Roman" panose="02020603050405020304" pitchFamily="18" charset="0"/>
              </a:rPr>
              <a:t>Jewish students and scholars consider God’s proper name so holy they still avoid pronouncing it, substituting Adonay (the LORD) when they encounter YHWH (Yhovah), or they simply state: Hashem which means ‘the Name’.</a:t>
            </a:r>
          </a:p>
          <a:p>
            <a:pPr marL="0" marR="0" indent="0">
              <a:lnSpc>
                <a:spcPct val="115000"/>
              </a:lnSpc>
              <a:spcBef>
                <a:spcPts val="0"/>
              </a:spcBef>
              <a:spcAft>
                <a:spcPts val="0"/>
              </a:spcAft>
              <a:buNone/>
            </a:pPr>
            <a:r>
              <a:rPr lang="en-US" sz="4400" b="1" dirty="0">
                <a:effectLst/>
                <a:latin typeface="Calibri" panose="020F0502020204030204" pitchFamily="34" charset="0"/>
                <a:ea typeface="Calibri" panose="020F0502020204030204" pitchFamily="34" charset="0"/>
                <a:cs typeface="Times New Roman" panose="02020603050405020304" pitchFamily="18" charset="0"/>
              </a:rPr>
              <a:t>Religious fear of breaking </a:t>
            </a:r>
            <a:r>
              <a:rPr lang="en-US" sz="4400" b="1" dirty="0">
                <a:latin typeface="Calibri" panose="020F0502020204030204" pitchFamily="34" charset="0"/>
                <a:ea typeface="Calibri" panose="020F0502020204030204" pitchFamily="34" charset="0"/>
                <a:cs typeface="Times New Roman" panose="02020603050405020304" pitchFamily="18" charset="0"/>
              </a:rPr>
              <a:t>the 2</a:t>
            </a:r>
            <a:r>
              <a:rPr lang="en-US" sz="4400" b="1" baseline="30000" dirty="0">
                <a:latin typeface="Calibri" panose="020F0502020204030204" pitchFamily="34" charset="0"/>
                <a:ea typeface="Calibri" panose="020F0502020204030204" pitchFamily="34" charset="0"/>
                <a:cs typeface="Times New Roman" panose="02020603050405020304" pitchFamily="18" charset="0"/>
              </a:rPr>
              <a:t>nd</a:t>
            </a:r>
            <a:r>
              <a:rPr lang="en-US" sz="4400" b="1" dirty="0">
                <a:latin typeface="Calibri" panose="020F0502020204030204" pitchFamily="34" charset="0"/>
                <a:ea typeface="Calibri" panose="020F0502020204030204" pitchFamily="34" charset="0"/>
                <a:cs typeface="Times New Roman" panose="02020603050405020304" pitchFamily="18" charset="0"/>
              </a:rPr>
              <a:t> commandment, </a:t>
            </a:r>
            <a:r>
              <a:rPr lang="en-US" sz="4400" b="1" i="1" dirty="0">
                <a:latin typeface="Calibri" panose="020F0502020204030204" pitchFamily="34" charset="0"/>
                <a:ea typeface="Calibri" panose="020F0502020204030204" pitchFamily="34" charset="0"/>
                <a:cs typeface="Times New Roman" panose="02020603050405020304" pitchFamily="18" charset="0"/>
              </a:rPr>
              <a:t>You shall not take the name of the Lord your God in vain </a:t>
            </a:r>
            <a:r>
              <a:rPr lang="en-US" sz="4400" b="1" dirty="0">
                <a:latin typeface="Calibri" panose="020F0502020204030204" pitchFamily="34" charset="0"/>
                <a:ea typeface="Calibri" panose="020F0502020204030204" pitchFamily="34" charset="0"/>
                <a:cs typeface="Times New Roman" panose="02020603050405020304" pitchFamily="18" charset="0"/>
              </a:rPr>
              <a:t>(Exodus 20:7)</a:t>
            </a:r>
            <a:endParaRPr lang="en-US" sz="44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4400" b="1" dirty="0">
                <a:latin typeface="Calibri" panose="020F0502020204030204" pitchFamily="34" charset="0"/>
                <a:ea typeface="Calibri" panose="020F0502020204030204" pitchFamily="34" charset="0"/>
                <a:cs typeface="Times New Roman" panose="02020603050405020304" pitchFamily="18" charset="0"/>
              </a:rPr>
              <a:t>Hebrew Adonay- the Lord, Lord par excellence, Lord over all, referenced in direct use as in:</a:t>
            </a:r>
          </a:p>
          <a:p>
            <a:pPr marL="0" marR="0" indent="0">
              <a:lnSpc>
                <a:spcPct val="115000"/>
              </a:lnSpc>
              <a:spcBef>
                <a:spcPts val="0"/>
              </a:spcBef>
              <a:spcAft>
                <a:spcPts val="0"/>
              </a:spcAft>
              <a:buNone/>
            </a:pPr>
            <a:r>
              <a:rPr lang="en-US" sz="4400" b="1" i="1" dirty="0">
                <a:effectLst/>
                <a:latin typeface="Calibri" panose="020F0502020204030204" pitchFamily="34" charset="0"/>
                <a:ea typeface="Calibri" panose="020F0502020204030204" pitchFamily="34" charset="0"/>
                <a:cs typeface="Times New Roman" panose="02020603050405020304" pitchFamily="18" charset="0"/>
              </a:rPr>
              <a:t>Deuteronomy 10:17 God of gods and </a:t>
            </a:r>
            <a:r>
              <a:rPr lang="en-US" sz="4400" b="1" i="1" u="sng" dirty="0">
                <a:effectLst/>
                <a:latin typeface="Calibri" panose="020F0502020204030204" pitchFamily="34" charset="0"/>
                <a:ea typeface="Calibri" panose="020F0502020204030204" pitchFamily="34" charset="0"/>
                <a:cs typeface="Times New Roman" panose="02020603050405020304" pitchFamily="18" charset="0"/>
              </a:rPr>
              <a:t>Lord</a:t>
            </a:r>
            <a:r>
              <a:rPr lang="en-US" sz="4400" b="1" i="1" dirty="0">
                <a:effectLst/>
                <a:latin typeface="Calibri" panose="020F0502020204030204" pitchFamily="34" charset="0"/>
                <a:ea typeface="Calibri" panose="020F0502020204030204" pitchFamily="34" charset="0"/>
                <a:cs typeface="Times New Roman" panose="02020603050405020304" pitchFamily="18" charset="0"/>
              </a:rPr>
              <a:t> of lords </a:t>
            </a:r>
            <a:r>
              <a:rPr lang="en-US" sz="4400" b="1" dirty="0">
                <a:effectLst/>
                <a:latin typeface="Calibri" panose="020F0502020204030204" pitchFamily="34" charset="0"/>
                <a:ea typeface="Calibri" panose="020F0502020204030204" pitchFamily="34" charset="0"/>
                <a:cs typeface="Times New Roman" panose="02020603050405020304" pitchFamily="18" charset="0"/>
              </a:rPr>
              <a:t>OR </a:t>
            </a:r>
            <a:r>
              <a:rPr lang="en-US" sz="4400" b="1" i="1" dirty="0">
                <a:latin typeface="Calibri" panose="020F0502020204030204" pitchFamily="34" charset="0"/>
                <a:ea typeface="Calibri" panose="020F0502020204030204" pitchFamily="34" charset="0"/>
                <a:cs typeface="Times New Roman" panose="02020603050405020304" pitchFamily="18" charset="0"/>
              </a:rPr>
              <a:t>Joshua 3:11 </a:t>
            </a:r>
            <a:r>
              <a:rPr lang="en-US" sz="4400" b="1" i="1" u="sng" dirty="0">
                <a:latin typeface="Calibri" panose="020F0502020204030204" pitchFamily="34" charset="0"/>
                <a:ea typeface="Calibri" panose="020F0502020204030204" pitchFamily="34" charset="0"/>
                <a:cs typeface="Times New Roman" panose="02020603050405020304" pitchFamily="18" charset="0"/>
              </a:rPr>
              <a:t>Lord</a:t>
            </a:r>
            <a:r>
              <a:rPr lang="en-US" sz="4400" b="1" i="1" dirty="0">
                <a:latin typeface="Calibri" panose="020F0502020204030204" pitchFamily="34" charset="0"/>
                <a:ea typeface="Calibri" panose="020F0502020204030204" pitchFamily="34" charset="0"/>
                <a:cs typeface="Times New Roman" panose="02020603050405020304" pitchFamily="18" charset="0"/>
              </a:rPr>
              <a:t> of all the earth</a:t>
            </a:r>
          </a:p>
          <a:p>
            <a:pPr marL="0" marR="0" indent="0">
              <a:lnSpc>
                <a:spcPct val="115000"/>
              </a:lnSpc>
              <a:spcBef>
                <a:spcPts val="0"/>
              </a:spcBef>
              <a:spcAft>
                <a:spcPts val="0"/>
              </a:spcAft>
              <a:buNone/>
            </a:pPr>
            <a:endParaRPr lang="en-US" sz="4000" b="1"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3170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7500" lnSpcReduction="20000"/>
          </a:bodyPr>
          <a:lstStyle/>
          <a:p>
            <a:pPr marL="0" marR="0" indent="0">
              <a:lnSpc>
                <a:spcPct val="115000"/>
              </a:lnSpc>
              <a:spcBef>
                <a:spcPts val="0"/>
              </a:spcBef>
              <a:spcAft>
                <a:spcPts val="0"/>
              </a:spcAft>
              <a:buNone/>
            </a:pPr>
            <a:r>
              <a:rPr lang="en-US" sz="5800" b="1" dirty="0">
                <a:effectLst/>
                <a:latin typeface="Calibri" panose="020F0502020204030204" pitchFamily="34" charset="0"/>
                <a:ea typeface="Calibri" panose="020F0502020204030204" pitchFamily="34" charset="0"/>
                <a:cs typeface="Times New Roman" panose="02020603050405020304" pitchFamily="18" charset="0"/>
              </a:rPr>
              <a:t>The Tetragrammaton- YHWH [the four letters]</a:t>
            </a:r>
            <a:endParaRPr lang="en-US" sz="40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Due to this lack of use, no one knows how the original was to be pronounced. The Masoretic texts (Jewish scholars who preserved the scriptures) added vowels to YHWH (did they choose the right ones?) so in English transliteration it became Yahweh which is the most widely accepted version today. </a:t>
            </a: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Latin speaking Christians, around 1200-1300AD, substituted the Y with and I or J and the W with V, perhaps bringing together Yahweh and Adonay or perhaps to align with the vowelized Hebrew sound </a:t>
            </a:r>
            <a:r>
              <a:rPr lang="en-US" sz="4000" b="1" dirty="0" err="1">
                <a:latin typeface="Calibri" panose="020F0502020204030204" pitchFamily="34" charset="0"/>
                <a:ea typeface="Calibri" panose="020F0502020204030204" pitchFamily="34" charset="0"/>
                <a:cs typeface="Times New Roman" panose="02020603050405020304" pitchFamily="18" charset="0"/>
              </a:rPr>
              <a:t>Yhovah</a:t>
            </a:r>
            <a:r>
              <a:rPr lang="en-US" sz="4000" b="1" dirty="0">
                <a:latin typeface="Calibri" panose="020F0502020204030204" pitchFamily="34" charset="0"/>
                <a:ea typeface="Calibri" panose="020F0502020204030204" pitchFamily="34" charset="0"/>
                <a:cs typeface="Times New Roman" panose="02020603050405020304" pitchFamily="18" charset="0"/>
              </a:rPr>
              <a:t>, so the Latinized version became vernacularly pronounced as Jehovah, 1</a:t>
            </a:r>
            <a:r>
              <a:rPr lang="en-US" sz="4000" b="1" baseline="30000" dirty="0">
                <a:latin typeface="Calibri" panose="020F0502020204030204" pitchFamily="34" charset="0"/>
                <a:ea typeface="Calibri" panose="020F0502020204030204" pitchFamily="34" charset="0"/>
                <a:cs typeface="Times New Roman" panose="02020603050405020304" pitchFamily="18" charset="0"/>
              </a:rPr>
              <a:t>st</a:t>
            </a:r>
            <a:r>
              <a:rPr lang="en-US" sz="4000" b="1" dirty="0">
                <a:latin typeface="Calibri" panose="020F0502020204030204" pitchFamily="34" charset="0"/>
                <a:ea typeface="Calibri" panose="020F0502020204030204" pitchFamily="34" charset="0"/>
                <a:cs typeface="Times New Roman" panose="02020603050405020304" pitchFamily="18" charset="0"/>
              </a:rPr>
              <a:t> recorded use writing is 1270AD, I understand Malayalam Bibles use Jehovah instead of LORD</a:t>
            </a:r>
          </a:p>
          <a:p>
            <a:pPr marL="0" marR="0" indent="0">
              <a:lnSpc>
                <a:spcPct val="115000"/>
              </a:lnSpc>
              <a:spcBef>
                <a:spcPts val="0"/>
              </a:spcBef>
              <a:spcAft>
                <a:spcPts val="0"/>
              </a:spcAft>
              <a:buNone/>
            </a:pPr>
            <a:endParaRPr lang="en-US" sz="40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423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Autofit/>
          </a:bodyPr>
          <a:lstStyle/>
          <a:p>
            <a:pPr marL="0" marR="0" indent="0">
              <a:lnSpc>
                <a:spcPct val="115000"/>
              </a:lnSpc>
              <a:spcBef>
                <a:spcPts val="0"/>
              </a:spcBef>
              <a:spcAft>
                <a:spcPts val="0"/>
              </a:spcAft>
              <a:buNone/>
            </a:pPr>
            <a:r>
              <a:rPr lang="en-US" sz="2100" b="1" i="1" dirty="0">
                <a:effectLst/>
                <a:latin typeface="Calibri" panose="020F0502020204030204" pitchFamily="34" charset="0"/>
                <a:ea typeface="Calibri" panose="020F0502020204030204" pitchFamily="34" charset="0"/>
                <a:cs typeface="Times New Roman" panose="02020603050405020304" pitchFamily="18" charset="0"/>
              </a:rPr>
              <a:t>Exodus 6:2-3 And God spoke to Moses and said to him: “I am the LORD. I appeared to Abraham, to Isaac, and to Jacob, as God Almighty, but </a:t>
            </a:r>
            <a:r>
              <a:rPr lang="en-US" sz="2100" b="1" i="1" u="sng" dirty="0">
                <a:effectLst/>
                <a:latin typeface="Calibri" panose="020F0502020204030204" pitchFamily="34" charset="0"/>
                <a:ea typeface="Calibri" panose="020F0502020204030204" pitchFamily="34" charset="0"/>
                <a:cs typeface="Times New Roman" panose="02020603050405020304" pitchFamily="18" charset="0"/>
              </a:rPr>
              <a:t>by My name LORD I was not known to them</a:t>
            </a:r>
            <a:r>
              <a:rPr lang="en-US" sz="2100" b="1" i="1"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15000"/>
              </a:lnSpc>
              <a:spcBef>
                <a:spcPts val="0"/>
              </a:spcBef>
              <a:spcAft>
                <a:spcPts val="0"/>
              </a:spcAft>
              <a:buNone/>
            </a:pPr>
            <a:endParaRPr lang="en-US" sz="21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Technically it is not that they did not know the proper name YHWH, which we encounter even in pre-patriarchal times. </a:t>
            </a:r>
          </a:p>
          <a:p>
            <a:pPr marL="0" marR="0" indent="0">
              <a:lnSpc>
                <a:spcPct val="115000"/>
              </a:lnSpc>
              <a:spcBef>
                <a:spcPts val="0"/>
              </a:spcBef>
              <a:spcAft>
                <a:spcPts val="0"/>
              </a:spcAft>
              <a:buNone/>
            </a:pPr>
            <a:r>
              <a:rPr lang="en-US" sz="2100" b="1" i="1" dirty="0">
                <a:latin typeface="Calibri" panose="020F0502020204030204" pitchFamily="34" charset="0"/>
                <a:ea typeface="Calibri" panose="020F0502020204030204" pitchFamily="34" charset="0"/>
                <a:cs typeface="Times New Roman" panose="02020603050405020304" pitchFamily="18" charset="0"/>
              </a:rPr>
              <a:t>Genesis 4:26 Then men began to call on the name of the </a:t>
            </a:r>
            <a:r>
              <a:rPr lang="en-US" sz="2100" b="1" i="1" u="sng" dirty="0">
                <a:latin typeface="Calibri" panose="020F0502020204030204" pitchFamily="34" charset="0"/>
                <a:ea typeface="Calibri" panose="020F0502020204030204" pitchFamily="34" charset="0"/>
                <a:cs typeface="Times New Roman" panose="02020603050405020304" pitchFamily="18" charset="0"/>
              </a:rPr>
              <a:t>LORD</a:t>
            </a:r>
            <a:r>
              <a:rPr lang="en-US" sz="2100" b="1" i="1" dirty="0">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In Genesis 15:2 &amp; 8 even Abram (to be renamed Abraham) addressed God as: </a:t>
            </a:r>
            <a:r>
              <a:rPr lang="en-US" sz="2100" b="1" i="1" dirty="0">
                <a:latin typeface="Calibri" panose="020F0502020204030204" pitchFamily="34" charset="0"/>
                <a:ea typeface="Calibri" panose="020F0502020204030204" pitchFamily="34" charset="0"/>
                <a:cs typeface="Times New Roman" panose="02020603050405020304" pitchFamily="18" charset="0"/>
              </a:rPr>
              <a:t>But Abram said, “Lord God</a:t>
            </a:r>
            <a:r>
              <a:rPr lang="en-US" sz="2100" b="1" dirty="0">
                <a:latin typeface="Calibri" panose="020F0502020204030204" pitchFamily="34" charset="0"/>
                <a:ea typeface="Calibri" panose="020F0502020204030204" pitchFamily="34" charset="0"/>
                <a:cs typeface="Times New Roman" panose="02020603050405020304" pitchFamily="18" charset="0"/>
              </a:rPr>
              <a:t>… [Adonay, Yhovih] so Abram new God’s proper name.</a:t>
            </a:r>
          </a:p>
          <a:p>
            <a:pPr marL="0" marR="0" indent="0">
              <a:lnSpc>
                <a:spcPct val="115000"/>
              </a:lnSpc>
              <a:spcBef>
                <a:spcPts val="0"/>
              </a:spcBef>
              <a:spcAft>
                <a:spcPts val="0"/>
              </a:spcAft>
              <a:buNone/>
            </a:pPr>
            <a:endParaRPr lang="en-US" sz="21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There is broader scope to God’s meaning than mere awareness when He says ‘known’ to them, Hebrew Yada- to know, by observation or experience or perception</a:t>
            </a:r>
          </a:p>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He promised the future covenant to the patriarchs, but He fulfilled it through Moses and Joshua.</a:t>
            </a:r>
          </a:p>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Perhaps God is saying: they knew me as God Almighty now I am going to bring greater revelation through my name Yahweh (LORD).</a:t>
            </a:r>
          </a:p>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So may more attributes, commands, laws, rituals, relationship, prophecies, and expansion on the concept of Messiah to come will be revealed in connection with God’s name.</a:t>
            </a:r>
          </a:p>
        </p:txBody>
      </p:sp>
    </p:spTree>
    <p:extLst>
      <p:ext uri="{BB962C8B-B14F-4D97-AF65-F5344CB8AC3E}">
        <p14:creationId xmlns:p14="http://schemas.microsoft.com/office/powerpoint/2010/main" val="3074817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62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Abraham and Moses were known as the friends of God</a:t>
            </a:r>
          </a:p>
          <a:p>
            <a:pPr marL="0" marR="0" indent="0">
              <a:lnSpc>
                <a:spcPct val="115000"/>
              </a:lnSpc>
              <a:spcBef>
                <a:spcPts val="0"/>
              </a:spcBef>
              <a:spcAft>
                <a:spcPts val="0"/>
              </a:spcAft>
              <a:buNone/>
            </a:pPr>
            <a:r>
              <a:rPr lang="en-US" sz="3600" b="1" i="1" dirty="0">
                <a:latin typeface="Calibri" panose="020F0502020204030204" pitchFamily="34" charset="0"/>
                <a:ea typeface="Calibri" panose="020F0502020204030204" pitchFamily="34" charset="0"/>
                <a:cs typeface="Times New Roman" panose="02020603050405020304" pitchFamily="18" charset="0"/>
              </a:rPr>
              <a:t>James 2:23 …“Abraham believed God, and it was accounted to him for righteousness.” And he was called the friend of God.</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Exodus 33:1 So the Lord spoke to Moses face to face, as a man speaks to his friend.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Jesus’ Goal for us:</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John 17:3 And this is eternal life, that they may know You, the only true God, and Jesus Christ whom You have sent</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Jesus’ Word for those who forgo this relationship: </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Matthew 7:23 … ‘I never knew you; depart from Me, you who practice lawlessness!’</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Friends of God:</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John 15:15 No longer do I call you servants, for a servant does not know what his master is doing; but I have called you friends, for all things that I heard from My Father I have made known to you.</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2712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92500" lnSpcReduction="1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God’s attributes and character are encounterable throughout His creation and within and throughout the circumstances and occurrences of the everyday lives of Mankind.</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Many of these are revealed to us </a:t>
            </a:r>
            <a:r>
              <a:rPr lang="en-US" sz="3600" b="1" dirty="0">
                <a:latin typeface="Calibri" panose="020F0502020204030204" pitchFamily="34" charset="0"/>
                <a:ea typeface="Calibri" panose="020F0502020204030204" pitchFamily="34" charset="0"/>
                <a:cs typeface="Times New Roman" panose="02020603050405020304" pitchFamily="18" charset="0"/>
              </a:rPr>
              <a:t>through God’s declarations or individual encounters with God throughout the Old Testament.</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The main and most direct of these are found in the format of:</a:t>
            </a: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LORD-attribute or God-attribute (English Bible translations)</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YHWH [I AM]-attribute or Elohiym [God]-attribute in Hebrew</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1699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Hagar, Sarah’s handmaid-</a:t>
            </a:r>
            <a:r>
              <a:rPr lang="en-US" sz="3600" b="1" dirty="0">
                <a:effectLst/>
                <a:latin typeface="Calibri" panose="020F0502020204030204" pitchFamily="34" charset="0"/>
                <a:ea typeface="Calibri" panose="020F0502020204030204" pitchFamily="34" charset="0"/>
                <a:cs typeface="Times New Roman" panose="02020603050405020304" pitchFamily="18" charset="0"/>
              </a:rPr>
              <a:t> Genesis 16:6-15 You-Are-the-God-Who-Sees</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Hagar fled from the discipline of her mistress Sarah to a fountain of water in the wilderness and met the Angel of the LORD Who told her to go back</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V11 &amp; 12 And the Angel of the LORD said to her:</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“Behold, you are with child, and you shall bear a son. You shall call his name Ishmael </a:t>
            </a:r>
            <a:r>
              <a:rPr lang="en-US" sz="3600" b="1" dirty="0">
                <a:effectLst/>
                <a:latin typeface="Calibri" panose="020F0502020204030204" pitchFamily="34" charset="0"/>
                <a:ea typeface="Calibri" panose="020F0502020204030204" pitchFamily="34" charset="0"/>
                <a:cs typeface="Times New Roman" panose="02020603050405020304" pitchFamily="18" charset="0"/>
              </a:rPr>
              <a:t>[God will hear]</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because the LORD </a:t>
            </a:r>
            <a:r>
              <a:rPr lang="en-US" sz="3600" b="1" dirty="0">
                <a:effectLst/>
                <a:latin typeface="Calibri" panose="020F0502020204030204" pitchFamily="34" charset="0"/>
                <a:ea typeface="Calibri" panose="020F0502020204030204" pitchFamily="34" charset="0"/>
                <a:cs typeface="Times New Roman" panose="02020603050405020304" pitchFamily="18" charset="0"/>
              </a:rPr>
              <a:t>[YHWH]</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has heard your affliction.</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He shall be a wild man; his hand shall be against every man</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V13 &amp; 14 Then she called the name of the LORD who spoke to her, You-Are-the-God-Who-Sees; for she said, “Have I also here seen Him who sees me?” Therefore the well was called Beer Lahai Roi </a:t>
            </a:r>
            <a:r>
              <a:rPr lang="en-US" sz="3600" b="1" dirty="0">
                <a:effectLst/>
                <a:latin typeface="Calibri" panose="020F0502020204030204" pitchFamily="34" charset="0"/>
                <a:ea typeface="Calibri" panose="020F0502020204030204" pitchFamily="34" charset="0"/>
                <a:cs typeface="Times New Roman" panose="02020603050405020304" pitchFamily="18" charset="0"/>
              </a:rPr>
              <a:t>[well of a living One my seer]</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observe, it is between Kadesh and Bered.</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9428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92500" lnSpcReduction="1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Abraham- Genesis 22:14 [the YHWH Jirah passage]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 halted Abraham’s obedience on Mount Moriah, it was a moment of great relief for Abraham that God was served AND Isaac would be spared, and he understood that Yhovah Yireh [Yahweh will see or provide], Abraham puts it in context of ‘</a:t>
            </a:r>
            <a:r>
              <a:rPr lang="en-US" sz="3600" b="1" i="1" dirty="0">
                <a:latin typeface="Calibri" panose="020F0502020204030204" pitchFamily="34" charset="0"/>
                <a:ea typeface="Calibri" panose="020F0502020204030204" pitchFamily="34" charset="0"/>
                <a:cs typeface="Times New Roman" panose="02020603050405020304" pitchFamily="18" charset="0"/>
              </a:rPr>
              <a:t>In the mount of the LORD it shall be provided</a:t>
            </a:r>
            <a:r>
              <a:rPr lang="en-US" sz="3600" b="1" dirty="0">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Abraham went before he understood. Obedience toward God came before realization or provision, I follow Him and He sees my need vs. an overuse of I pray and You provide.</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1267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62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 to Moses- </a:t>
            </a:r>
            <a:r>
              <a:rPr lang="en-US" sz="3600" b="1" i="1" dirty="0">
                <a:latin typeface="Calibri" panose="020F0502020204030204" pitchFamily="34" charset="0"/>
                <a:ea typeface="Calibri" panose="020F0502020204030204" pitchFamily="34" charset="0"/>
                <a:cs typeface="Times New Roman" panose="02020603050405020304" pitchFamily="18" charset="0"/>
              </a:rPr>
              <a:t>Exodus 15:26 I AM the LORD who heals you </a:t>
            </a:r>
            <a:r>
              <a:rPr lang="en-US" sz="3600" b="1" dirty="0">
                <a:latin typeface="Calibri" panose="020F0502020204030204" pitchFamily="34" charset="0"/>
                <a:ea typeface="Calibri" panose="020F0502020204030204" pitchFamily="34" charset="0"/>
                <a:cs typeface="Times New Roman" panose="02020603050405020304" pitchFamily="18" charset="0"/>
              </a:rPr>
              <a:t>[YHWH Rapah] </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The Hebrews rejoiced after the Egyptian pursuers were overthrown in the Red Sea, Moses then led them to Marah where they complained against him due to the bitter waters, God showed Moses how to heal the waters and made this promise, Exodus 15:26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Healing involves God’s grace and forgiveness (also His desire to heal, it is part of Who God is). His discipline leading to repentance leading to healing/restoration of human illness, waters, nations, etc. The children of Israel would encounter a number of experiences of YHWH Rapah in their journeys both positive when they obeyed and negative when they did not.</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This same healing extends into our everyday lives to a far greater extent than we typically acknowledge. Going about our Father’s business in ways however small has an effect on the happenings we encounter as equally as when we choose to ignore Him and live selfishly. </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9144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Moses Altar- </a:t>
            </a:r>
            <a:r>
              <a:rPr lang="en-US" sz="3600" b="1" i="1" dirty="0">
                <a:latin typeface="Calibri" panose="020F0502020204030204" pitchFamily="34" charset="0"/>
                <a:ea typeface="Calibri" panose="020F0502020204030204" pitchFamily="34" charset="0"/>
                <a:cs typeface="Times New Roman" panose="02020603050405020304" pitchFamily="18" charset="0"/>
              </a:rPr>
              <a:t>Exodus 17:15 The-LORD-Is-My-Banner</a:t>
            </a:r>
            <a:r>
              <a:rPr lang="en-US" sz="3600" b="1" dirty="0">
                <a:latin typeface="Calibri" panose="020F0502020204030204" pitchFamily="34" charset="0"/>
                <a:ea typeface="Calibri" panose="020F0502020204030204" pitchFamily="34" charset="0"/>
                <a:cs typeface="Times New Roman" panose="02020603050405020304" pitchFamily="18" charset="0"/>
              </a:rPr>
              <a:t> [YHWH Nissi]</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At Massah and Meribah the Hebrews again complained against Moses about water even to readiness to stone him, God commanded Moses to strike the Rock producing water for the people, Amalek came and fought with Israel and Moses sent Joshua and Israel to fight while standing on a hill holding the rod of God in his hand. Aaron and Hur propped Moses up and Joshua prevailed when the rod of God (Moses staff) was held high.</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Moses set up an altar and named it The-LORD-Is-My-Banner in seeming reference both to the rod of God held high victory and to God’s promise against Amalek, they experienced God as their Banner.</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For us this may relate to Jesus’ words in </a:t>
            </a:r>
            <a:r>
              <a:rPr lang="en-US" sz="3600" b="1" i="1" dirty="0">
                <a:latin typeface="Calibri" panose="020F0502020204030204" pitchFamily="34" charset="0"/>
                <a:ea typeface="Calibri" panose="020F0502020204030204" pitchFamily="34" charset="0"/>
                <a:cs typeface="Times New Roman" panose="02020603050405020304" pitchFamily="18" charset="0"/>
              </a:rPr>
              <a:t>Luke 18:1 Then He spoke a parable to them, that men always ought to pray and not lose heart</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741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55000" lnSpcReduction="20000"/>
          </a:bodyPr>
          <a:lstStyle/>
          <a:p>
            <a:pPr marL="0" marR="0" indent="0">
              <a:lnSpc>
                <a:spcPct val="115000"/>
              </a:lnSpc>
              <a:spcBef>
                <a:spcPts val="0"/>
              </a:spcBef>
              <a:spcAft>
                <a:spcPts val="0"/>
              </a:spcAft>
              <a:buNone/>
            </a:pPr>
            <a:r>
              <a:rPr lang="en-US" sz="40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God to Moses- </a:t>
            </a:r>
            <a:r>
              <a:rPr lang="en-US" sz="4000" b="1" i="1" dirty="0">
                <a:latin typeface="Calibri" panose="020F0502020204030204" pitchFamily="34" charset="0"/>
                <a:ea typeface="Calibri" panose="020F0502020204030204" pitchFamily="34" charset="0"/>
                <a:cs typeface="Times New Roman" panose="02020603050405020304" pitchFamily="18" charset="0"/>
              </a:rPr>
              <a:t>Exodus 20:5 Jealous God </a:t>
            </a:r>
            <a:r>
              <a:rPr lang="en-US" sz="4000" b="1" dirty="0">
                <a:latin typeface="Calibri" panose="020F0502020204030204" pitchFamily="34" charset="0"/>
                <a:ea typeface="Calibri" panose="020F0502020204030204" pitchFamily="34" charset="0"/>
                <a:cs typeface="Times New Roman" panose="02020603050405020304" pitchFamily="18" charset="0"/>
              </a:rPr>
              <a:t>[El Qanna] (Hebrew Qanna- Jealous, only used of God in the Bible) </a:t>
            </a:r>
          </a:p>
          <a:p>
            <a:pPr marL="0" marR="0" indent="0">
              <a:lnSpc>
                <a:spcPct val="115000"/>
              </a:lnSpc>
              <a:spcBef>
                <a:spcPts val="0"/>
              </a:spcBef>
              <a:spcAft>
                <a:spcPts val="0"/>
              </a:spcAft>
              <a:buNone/>
            </a:pPr>
            <a:endParaRPr lang="en-US" sz="40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God’s statement as He gave the Ten Commandments, jealous for or zealous for, as a husband counts his wife to be his alone, not comparable to sinful human jealousies. </a:t>
            </a:r>
          </a:p>
          <a:p>
            <a:pPr marL="0" marR="0" indent="0">
              <a:lnSpc>
                <a:spcPct val="115000"/>
              </a:lnSpc>
              <a:spcBef>
                <a:spcPts val="0"/>
              </a:spcBef>
              <a:spcAft>
                <a:spcPts val="0"/>
              </a:spcAft>
              <a:buNone/>
            </a:pPr>
            <a:endParaRPr lang="en-US" sz="40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Part of the attributes of God’s justice and holiness, He is and expects to be the sole object of man’s worship and He does not tolerate man’s sin though God does forgive and re-sanctify the repentant because He is jealous for us as His people. This would be played out over and over again in Israel’s rebellions and restorations and relates directly to us in and whether God is the sole object of our worship.</a:t>
            </a:r>
          </a:p>
          <a:p>
            <a:pPr marL="0" marR="0" indent="0">
              <a:lnSpc>
                <a:spcPct val="115000"/>
              </a:lnSpc>
              <a:spcBef>
                <a:spcPts val="0"/>
              </a:spcBef>
              <a:spcAft>
                <a:spcPts val="0"/>
              </a:spcAft>
              <a:buNone/>
            </a:pPr>
            <a:endParaRPr lang="en-US" sz="40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Modern Christians loyalties tend to be the more subtly divided as in Jesus’ parable about the soils-</a:t>
            </a:r>
          </a:p>
          <a:p>
            <a:pPr marL="0" marR="0" indent="0">
              <a:lnSpc>
                <a:spcPct val="115000"/>
              </a:lnSpc>
              <a:spcBef>
                <a:spcPts val="0"/>
              </a:spcBef>
              <a:spcAft>
                <a:spcPts val="0"/>
              </a:spcAft>
              <a:buNone/>
            </a:pPr>
            <a:r>
              <a:rPr lang="en-US" sz="4000" b="1" i="1" dirty="0">
                <a:latin typeface="Calibri" panose="020F0502020204030204" pitchFamily="34" charset="0"/>
                <a:ea typeface="Calibri" panose="020F0502020204030204" pitchFamily="34" charset="0"/>
                <a:cs typeface="Times New Roman" panose="02020603050405020304" pitchFamily="18" charset="0"/>
              </a:rPr>
              <a:t>Mark 4:19 … and the cares of this world, the deceitfulness of riches, and the desires for other things entering in choke the word, and it becomes unfruitful.</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4096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550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 to Moses- </a:t>
            </a:r>
            <a:r>
              <a:rPr lang="en-US" sz="3600" b="1" i="1" dirty="0">
                <a:latin typeface="Calibri" panose="020F0502020204030204" pitchFamily="34" charset="0"/>
                <a:ea typeface="Calibri" panose="020F0502020204030204" pitchFamily="34" charset="0"/>
                <a:cs typeface="Times New Roman" panose="02020603050405020304" pitchFamily="18" charset="0"/>
              </a:rPr>
              <a:t>Exodus 31:13 …I am the LORD who sanctifies you</a:t>
            </a:r>
            <a:r>
              <a:rPr lang="en-US" sz="3600" b="1" dirty="0">
                <a:latin typeface="Calibri" panose="020F0502020204030204" pitchFamily="34" charset="0"/>
                <a:ea typeface="Calibri" panose="020F0502020204030204" pitchFamily="34" charset="0"/>
                <a:cs typeface="Times New Roman" panose="02020603050405020304" pitchFamily="18" charset="0"/>
              </a:rPr>
              <a:t> [YHWH qadash] (you meaning all the people not just Moses)</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 had just finished communing with Moses on Mount Sinai where he had provided the Ten Commandments and the pattern for the Tabernacle, its furnishings, and those things necessary for its ordinances.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Then God reinforced to Moses His command regarding the Sabbath as a sign between God and the children of Israel, that you may know that I am the LORD who sanctifies you (YHWH qadash- to be consecrated or set apart as Holy).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In the very next chapter Moses would come face to face with the tension between God’s desire to sanctify and the children of Israel’s insistence on sin, only by his prayers were they spared and ultimately their next generation would experience this sanctification.</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The LORD intends to sanctify us as well, in fact ultimately, He will want you to walk with Him through and cleanse every closet and drawer and hiding place of your spiritual house.</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1 Peter 2:5 you also, as living stones, are being built up a spiritual house, a holy priesthood, to offer up spiritual sacrifices acceptable to God through Jesus Christ.</a:t>
            </a:r>
          </a:p>
        </p:txBody>
      </p:sp>
    </p:spTree>
    <p:extLst>
      <p:ext uri="{BB962C8B-B14F-4D97-AF65-F5344CB8AC3E}">
        <p14:creationId xmlns:p14="http://schemas.microsoft.com/office/powerpoint/2010/main" val="3508288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7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Gideon’s Altar- Judges 6:23-24 The-Lord-Is-Peace [YHWH Shalom]</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Israel again forsook the LORD and ended up greatly oppressed by Midian, the Angel of the LORD appeared to Gideon and commissioned him to deliver Israel, when Gideon realized it was an angel of the LORD he was in fear for his life. </a:t>
            </a:r>
          </a:p>
          <a:p>
            <a:pPr marL="0" marR="0" indent="0">
              <a:lnSpc>
                <a:spcPct val="115000"/>
              </a:lnSpc>
              <a:spcBef>
                <a:spcPts val="0"/>
              </a:spcBef>
              <a:spcAft>
                <a:spcPts val="0"/>
              </a:spcAft>
              <a:buNone/>
            </a:pPr>
            <a:r>
              <a:rPr lang="en-US" sz="3600" b="1" i="1" dirty="0">
                <a:latin typeface="Calibri" panose="020F0502020204030204" pitchFamily="34" charset="0"/>
                <a:ea typeface="Calibri" panose="020F0502020204030204" pitchFamily="34" charset="0"/>
                <a:cs typeface="Times New Roman" panose="02020603050405020304" pitchFamily="18" charset="0"/>
              </a:rPr>
              <a:t>Then the Lord said to him, “Peace be with you; do not fear, you shall not die.” So Gideon built an altar there to the Lord, and called it The-Lord-Is-Peace.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 had revealed Himself to Gideon, this was Gideon’s first experience of God. Do you remember your first experience with God?</a:t>
            </a:r>
          </a:p>
        </p:txBody>
      </p:sp>
    </p:spTree>
    <p:extLst>
      <p:ext uri="{BB962C8B-B14F-4D97-AF65-F5344CB8AC3E}">
        <p14:creationId xmlns:p14="http://schemas.microsoft.com/office/powerpoint/2010/main" val="3282559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550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Elkanah’s worship- 1 Samuel 1:3 … The LORD of hosts [YHWH Tsaba’]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This is the first occurrence of the term LORD of Hosts in the Old Testament, hosts signifying the many of Israel, or the armies of Israel or of any other nation, or the host of heaven as in the visible stars, or as in the Angels.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The concept in general is that a host exists to serve its commander, here in 1 Samuel we see Elkanah, soon to be the father of Samuel, traveling to Shiloh yearly with his wives to worship and sacrifice unto the LORD of Hosts, signifying, at least in part, Elkanah’s grasp and understanding of God. His wife Hannah also praying to the LORD of Hosts for a son.</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Speaking of us among the ‘Hosts’ of the LORD of Hosts-</a:t>
            </a:r>
          </a:p>
          <a:p>
            <a:pPr marL="0" marR="0" indent="0">
              <a:lnSpc>
                <a:spcPct val="115000"/>
              </a:lnSpc>
              <a:spcBef>
                <a:spcPts val="0"/>
              </a:spcBef>
              <a:spcAft>
                <a:spcPts val="0"/>
              </a:spcAft>
              <a:buNone/>
            </a:pPr>
            <a:r>
              <a:rPr lang="en-US" sz="3600" b="1" i="1" dirty="0">
                <a:latin typeface="Calibri" panose="020F0502020204030204" pitchFamily="34" charset="0"/>
                <a:ea typeface="Calibri" panose="020F0502020204030204" pitchFamily="34" charset="0"/>
                <a:cs typeface="Times New Roman" panose="02020603050405020304" pitchFamily="18" charset="0"/>
              </a:rPr>
              <a:t>Hebrews 12:22-24 But you have come to Mount Zion and to the city of the living God, the heavenly Jerusalem, to an innumerable company of angels, to the general assembly and church of the firstborn who are registered in heaven, to God the Judge of all, to the spirits of just men made perfect, to Jesus the Mediator of the new covenant, and to the blood of sprinkling that speaks better things than that of Abel.</a:t>
            </a:r>
          </a:p>
        </p:txBody>
      </p:sp>
    </p:spTree>
    <p:extLst>
      <p:ext uri="{BB962C8B-B14F-4D97-AF65-F5344CB8AC3E}">
        <p14:creationId xmlns:p14="http://schemas.microsoft.com/office/powerpoint/2010/main" val="4066645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lnSpcReduction="1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David- </a:t>
            </a:r>
            <a:r>
              <a:rPr lang="en-US" sz="3600" b="1" i="1" dirty="0">
                <a:latin typeface="Calibri" panose="020F0502020204030204" pitchFamily="34" charset="0"/>
                <a:ea typeface="Calibri" panose="020F0502020204030204" pitchFamily="34" charset="0"/>
                <a:cs typeface="Times New Roman" panose="02020603050405020304" pitchFamily="18" charset="0"/>
              </a:rPr>
              <a:t>Psalm 23 The LORD is my shepherd </a:t>
            </a:r>
            <a:r>
              <a:rPr lang="en-US" sz="3600" b="1" dirty="0">
                <a:latin typeface="Calibri" panose="020F0502020204030204" pitchFamily="34" charset="0"/>
                <a:ea typeface="Calibri" panose="020F0502020204030204" pitchFamily="34" charset="0"/>
                <a:cs typeface="Times New Roman" panose="02020603050405020304" pitchFamily="18" charset="0"/>
              </a:rPr>
              <a:t>[YHWH Ra’ah]</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Borne from David’s experience as a shepherd this Psalm reflects his understanding of the scope of God’s care for him and extends it for our reflection</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Imagination of what the life of a shepherd must have been like, see if we can put ourselves in David’s shoes and then apply this to ourselves.</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2634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62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Jeremiah’s prophecy- Jeremiah 23:6 THE LORD OUR RIGHTEOUSNESS [YWHW Tsedeq]</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Within a chapter where Jeremiah prophesies God’s word to the Pastors, Priests, and Prophets of Israel who are leading the people astray, the LORD makes a prophetic promise of Jesus-</a:t>
            </a:r>
          </a:p>
          <a:p>
            <a:pPr marL="0" marR="0" indent="0">
              <a:lnSpc>
                <a:spcPct val="115000"/>
              </a:lnSpc>
              <a:spcBef>
                <a:spcPts val="0"/>
              </a:spcBef>
              <a:spcAft>
                <a:spcPts val="0"/>
              </a:spcAft>
              <a:buNone/>
            </a:pPr>
            <a:r>
              <a:rPr lang="en-US" sz="3600" b="1" i="1" dirty="0">
                <a:latin typeface="Calibri" panose="020F0502020204030204" pitchFamily="34" charset="0"/>
                <a:ea typeface="Calibri" panose="020F0502020204030204" pitchFamily="34" charset="0"/>
                <a:cs typeface="Times New Roman" panose="02020603050405020304" pitchFamily="18" charset="0"/>
              </a:rPr>
              <a:t>Jeremiah 23:5-6 NKJV “Behold, the days are coming,” says the LORD, “That I will raise to David a Branch of righteousness; A King shall reign and prosper, and execute judgment and righteousness in the earth. In His days Judah will be saved, And Israel will dwell safely; Now this is His name by which He will be called: THE LORD OUR RIGHTEOUSNESS.</a:t>
            </a:r>
          </a:p>
          <a:p>
            <a:pPr marL="0" marR="0" indent="0">
              <a:lnSpc>
                <a:spcPct val="115000"/>
              </a:lnSpc>
              <a:spcBef>
                <a:spcPts val="0"/>
              </a:spcBef>
              <a:spcAft>
                <a:spcPts val="0"/>
              </a:spcAft>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Indicative in part of how we should be experiencing our LORD Jesus Christ as our Righteousness, for He came not so much to make us righteous in and of ourselves but to be our Righteousness, to reign and prosper, we in Him and He in us, executing judgement and righteousness. </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The same faith Abram [Abraham] received </a:t>
            </a:r>
            <a:r>
              <a:rPr lang="en-US" sz="3600" b="1" i="1" dirty="0">
                <a:latin typeface="Calibri" panose="020F0502020204030204" pitchFamily="34" charset="0"/>
                <a:ea typeface="Calibri" panose="020F0502020204030204" pitchFamily="34" charset="0"/>
                <a:cs typeface="Times New Roman" panose="02020603050405020304" pitchFamily="18" charset="0"/>
              </a:rPr>
              <a:t>Genesis 15:6 And he believed in the Lord, and He accounted it to him for righteousness</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3256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7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Old Testament Name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Ezekiel’s prophecy- </a:t>
            </a:r>
            <a:r>
              <a:rPr lang="en-US" sz="3600" b="1" i="1" dirty="0">
                <a:latin typeface="Calibri" panose="020F0502020204030204" pitchFamily="34" charset="0"/>
                <a:ea typeface="Calibri" panose="020F0502020204030204" pitchFamily="34" charset="0"/>
                <a:cs typeface="Times New Roman" panose="02020603050405020304" pitchFamily="18" charset="0"/>
              </a:rPr>
              <a:t>Ezekiel 48:35 THE LORD IS THERE </a:t>
            </a:r>
            <a:r>
              <a:rPr lang="en-US" sz="3600" b="1" dirty="0">
                <a:latin typeface="Calibri" panose="020F0502020204030204" pitchFamily="34" charset="0"/>
                <a:ea typeface="Calibri" panose="020F0502020204030204" pitchFamily="34" charset="0"/>
                <a:cs typeface="Times New Roman" panose="02020603050405020304" pitchFamily="18" charset="0"/>
              </a:rPr>
              <a:t>[YHWH shammah]</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Ezekiel has been measuring the temple and the restored land of Israel with God in the Spirit, whether this points directly to the restoration of Israel after the captivity or to the heavenly layout or both is not immediately clear, what is clear are the final words of the Prophet Ezekiel in agreement with the ending of the Revelation of Jesus Christ, that the primary characteristic of the whole layout is: THE LORD IS THERE ! </a:t>
            </a:r>
          </a:p>
          <a:p>
            <a:pPr marL="0" marR="0" indent="0">
              <a:lnSpc>
                <a:spcPct val="115000"/>
              </a:lnSpc>
              <a:spcBef>
                <a:spcPts val="0"/>
              </a:spcBef>
              <a:spcAft>
                <a:spcPts val="0"/>
              </a:spcAft>
              <a:buNone/>
            </a:pPr>
            <a:r>
              <a:rPr lang="en-US" sz="3600" b="1" i="1" dirty="0">
                <a:latin typeface="Calibri" panose="020F0502020204030204" pitchFamily="34" charset="0"/>
                <a:ea typeface="Calibri" panose="020F0502020204030204" pitchFamily="34" charset="0"/>
                <a:cs typeface="Times New Roman" panose="02020603050405020304" pitchFamily="18" charset="0"/>
              </a:rPr>
              <a:t>Ezekiel 48:35 … “and the name of the city from that day shall be: THE LORD IS THERE.” </a:t>
            </a:r>
            <a:r>
              <a:rPr lang="en-US" sz="3600" b="1" dirty="0">
                <a:latin typeface="Calibri" panose="020F0502020204030204" pitchFamily="34" charset="0"/>
                <a:ea typeface="Calibri" panose="020F0502020204030204" pitchFamily="34" charset="0"/>
                <a:cs typeface="Times New Roman" panose="02020603050405020304" pitchFamily="18" charset="0"/>
              </a:rPr>
              <a:t>[YHWH Shammah] </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God’s presence would be and will be the main experience of the city and should be our main experience of His Holy Spirit while here on earth.</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1559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92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Note 1: These are all qualities which God chose for Himself, His concept of sovereignty includes the total sovereignty of God as the Author of all things, subject to none without constraints.</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Earthly rulers including ourselves are sovereign only over the things we can actually control, typically decisions and actions regarding the use of temporary things, with many constraints.</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Note 2: These are not things God will give you, rather they are God as He has defined Himself towards us. He does not give you something called Peace, rather He is the Peace you receive [YHWH (I AM) Shalom].</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2386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75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New Testament Name</a:t>
            </a:r>
          </a:p>
          <a:p>
            <a:pPr marL="0" marR="0" indent="0" algn="ctr">
              <a:lnSpc>
                <a:spcPct val="115000"/>
              </a:lnSpc>
              <a:spcBef>
                <a:spcPts val="0"/>
              </a:spcBef>
              <a:spcAft>
                <a:spcPts val="0"/>
              </a:spcAft>
              <a:buNone/>
            </a:pPr>
            <a:r>
              <a:rPr lang="en-US" sz="7700" b="1" dirty="0">
                <a:effectLst/>
                <a:latin typeface="Calibri" panose="020F0502020204030204" pitchFamily="34" charset="0"/>
                <a:ea typeface="Calibri" panose="020F0502020204030204" pitchFamily="34" charset="0"/>
                <a:cs typeface="Times New Roman" panose="02020603050405020304" pitchFamily="18" charset="0"/>
              </a:rPr>
              <a:t>Jesus</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Philippians 2:5-11</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Let this mind be in you which was also in Christ Jesus, who, being in the form of God, did not consider it robbery to be equal with God, but made Himself of no reputation, taking the form of a bondservant, and coming in the likeness of men. And being found in appearance as a man, He humbled Himself and became obedient to the point of death, even the death of the cross. Therefore God also has highly exalted Him and given Him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the name which is above every name</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that at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the name of Jesus</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every knee should bow, of those in heaven, and of those on earth, and of those under the earth, and that every tongue should confess that Jesus Christ is Lord, to the glory of God the Father.</a:t>
            </a:r>
          </a:p>
        </p:txBody>
      </p:sp>
      <p:sp>
        <p:nvSpPr>
          <p:cNvPr id="2" name="Rectangle 1">
            <a:extLst>
              <a:ext uri="{FF2B5EF4-FFF2-40B4-BE49-F238E27FC236}">
                <a16:creationId xmlns:a16="http://schemas.microsoft.com/office/drawing/2014/main" id="{CC886D3A-4358-D5DC-BBCF-8DE313F0EA15}"/>
              </a:ext>
            </a:extLst>
          </p:cNvPr>
          <p:cNvSpPr/>
          <p:nvPr/>
        </p:nvSpPr>
        <p:spPr>
          <a:xfrm>
            <a:off x="7361095" y="540823"/>
            <a:ext cx="4340675" cy="584775"/>
          </a:xfrm>
          <a:prstGeom prst="rect">
            <a:avLst/>
          </a:prstGeom>
          <a:noFill/>
        </p:spPr>
        <p:txBody>
          <a:bodyPr wrap="none" lIns="91440" tIns="45720" rIns="91440" bIns="45720">
            <a:spAutoFit/>
          </a:bodyPr>
          <a:lstStyle/>
          <a:p>
            <a:r>
              <a:rPr lang="en-US" sz="3200" b="0" cap="none" spc="0" dirty="0">
                <a:ln w="0"/>
                <a:solidFill>
                  <a:schemeClr val="accent1"/>
                </a:solidFill>
                <a:effectLst>
                  <a:outerShdw blurRad="38100" dist="25400" dir="5400000" algn="ctr" rotWithShape="0">
                    <a:srgbClr val="6E747A">
                      <a:alpha val="43000"/>
                    </a:srgbClr>
                  </a:outerShdw>
                </a:effectLst>
              </a:rPr>
              <a:t>Are there any questions?</a:t>
            </a:r>
          </a:p>
        </p:txBody>
      </p:sp>
    </p:spTree>
    <p:extLst>
      <p:ext uri="{BB962C8B-B14F-4D97-AF65-F5344CB8AC3E}">
        <p14:creationId xmlns:p14="http://schemas.microsoft.com/office/powerpoint/2010/main" val="38057299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228714"/>
            <a:ext cx="11301573" cy="5992238"/>
          </a:xfrm>
        </p:spPr>
        <p:txBody>
          <a:bodyPr>
            <a:noAutofit/>
          </a:bodyPr>
          <a:lstStyle/>
          <a:p>
            <a:pPr marL="0" marR="0" indent="0">
              <a:lnSpc>
                <a:spcPct val="115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Meeting God in His New Testament Name</a:t>
            </a:r>
          </a:p>
          <a:p>
            <a:pPr marL="0" marR="0" indent="0">
              <a:lnSpc>
                <a:spcPct val="115000"/>
              </a:lnSpc>
              <a:spcBef>
                <a:spcPts val="0"/>
              </a:spcBef>
              <a:spcAft>
                <a:spcPts val="0"/>
              </a:spcAft>
              <a:buNone/>
            </a:pP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The name of Jesus:</a:t>
            </a:r>
          </a:p>
          <a:p>
            <a:pPr marL="0" marR="0" indent="0">
              <a:lnSpc>
                <a:spcPct val="115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NT Greek Iesous from the Hebrew Jehoshua</a:t>
            </a:r>
          </a:p>
          <a:p>
            <a:pPr marL="0" marR="0" indent="0">
              <a:lnSpc>
                <a:spcPct val="115000"/>
              </a:lnSpc>
              <a:spcBef>
                <a:spcPts val="0"/>
              </a:spcBef>
              <a:spcAft>
                <a:spcPts val="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OT Hebrew Jehoshua, Englishised as</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Joshua, meaning YHWH saved [I AM saved or saves]</a:t>
            </a:r>
          </a:p>
          <a:p>
            <a:pPr marL="0" marR="0" indent="0">
              <a:lnSpc>
                <a:spcPct val="115000"/>
              </a:lnSpc>
              <a:spcBef>
                <a:spcPts val="0"/>
              </a:spcBef>
              <a:spcAft>
                <a:spcPts val="0"/>
              </a:spcAft>
              <a:buNone/>
            </a:pP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400" b="1" i="1" dirty="0">
                <a:effectLst/>
                <a:latin typeface="Calibri" panose="020F0502020204030204" pitchFamily="34" charset="0"/>
                <a:ea typeface="Calibri" panose="020F0502020204030204" pitchFamily="34" charset="0"/>
                <a:cs typeface="Times New Roman" panose="02020603050405020304" pitchFamily="18" charset="0"/>
              </a:rPr>
              <a:t>Matthew 1:20-23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(Angel of the Lord to Joseph)</a:t>
            </a:r>
          </a:p>
          <a:p>
            <a:pPr marL="0" marR="0" indent="0">
              <a:lnSpc>
                <a:spcPct val="115000"/>
              </a:lnSpc>
              <a:spcBef>
                <a:spcPts val="0"/>
              </a:spcBef>
              <a:spcAft>
                <a:spcPts val="0"/>
              </a:spcAft>
              <a:buNone/>
            </a:pPr>
            <a:r>
              <a:rPr lang="en-US" sz="2400" b="1" i="1" dirty="0">
                <a:effectLst/>
                <a:latin typeface="Calibri" panose="020F0502020204030204" pitchFamily="34" charset="0"/>
                <a:ea typeface="Calibri" panose="020F0502020204030204" pitchFamily="34" charset="0"/>
                <a:cs typeface="Times New Roman" panose="02020603050405020304" pitchFamily="18" charset="0"/>
              </a:rPr>
              <a:t>… an angel of the Lord appeared to him in a dream, saying, “Joseph, son of David, do not be afraid to take to you Mary your wife, for that which is conceived in her is of the Holy Spirit. And she will bring forth a Son, and </a:t>
            </a:r>
            <a:r>
              <a:rPr lang="en-US" sz="2400" b="1" i="1" u="sng" dirty="0">
                <a:effectLst/>
                <a:latin typeface="Calibri" panose="020F0502020204030204" pitchFamily="34" charset="0"/>
                <a:ea typeface="Calibri" panose="020F0502020204030204" pitchFamily="34" charset="0"/>
                <a:cs typeface="Times New Roman" panose="02020603050405020304" pitchFamily="18" charset="0"/>
              </a:rPr>
              <a:t>you shall call His name Jesus</a:t>
            </a:r>
            <a:r>
              <a:rPr lang="en-US" sz="24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i="1" u="sng" dirty="0">
                <a:effectLst/>
                <a:latin typeface="Calibri" panose="020F0502020204030204" pitchFamily="34" charset="0"/>
                <a:ea typeface="Calibri" panose="020F0502020204030204" pitchFamily="34" charset="0"/>
                <a:cs typeface="Times New Roman" panose="02020603050405020304" pitchFamily="18" charset="0"/>
              </a:rPr>
              <a:t>for He will save His people from their sins</a:t>
            </a:r>
            <a:r>
              <a:rPr lang="en-US" sz="2400" b="1" i="1"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15000"/>
              </a:lnSpc>
              <a:spcBef>
                <a:spcPts val="0"/>
              </a:spcBef>
              <a:spcAft>
                <a:spcPts val="0"/>
              </a:spcAft>
              <a:buNone/>
            </a:pPr>
            <a:r>
              <a:rPr lang="en-US" sz="2400" b="1" i="1" dirty="0">
                <a:effectLst/>
                <a:latin typeface="Calibri" panose="020F0502020204030204" pitchFamily="34" charset="0"/>
                <a:ea typeface="Calibri" panose="020F0502020204030204" pitchFamily="34" charset="0"/>
                <a:cs typeface="Times New Roman" panose="02020603050405020304" pitchFamily="18" charset="0"/>
              </a:rPr>
              <a:t>So all this was done that it might be fulfilled which was spoken by the Lord through the prophet, saying: “Behold, the virgin shall be with child, and bear a Son, and they shall call His name Immanuel,” which is translated, “God with us.”</a:t>
            </a:r>
          </a:p>
        </p:txBody>
      </p:sp>
    </p:spTree>
    <p:extLst>
      <p:ext uri="{BB962C8B-B14F-4D97-AF65-F5344CB8AC3E}">
        <p14:creationId xmlns:p14="http://schemas.microsoft.com/office/powerpoint/2010/main" val="338237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228714"/>
            <a:ext cx="11301573" cy="5992238"/>
          </a:xfrm>
        </p:spPr>
        <p:txBody>
          <a:bodyPr>
            <a:noAutofit/>
          </a:bodyPr>
          <a:lstStyle/>
          <a:p>
            <a:pPr marL="0" marR="0" indent="0">
              <a:lnSpc>
                <a:spcPct val="115000"/>
              </a:lnSpc>
              <a:spcBef>
                <a:spcPts val="0"/>
              </a:spcBef>
              <a:spcAft>
                <a:spcPts val="0"/>
              </a:spcAft>
              <a:buNone/>
            </a:pPr>
            <a:r>
              <a:rPr lang="en-US" sz="2200" b="1" dirty="0">
                <a:effectLst/>
                <a:latin typeface="Calibri" panose="020F0502020204030204" pitchFamily="34" charset="0"/>
                <a:ea typeface="Calibri" panose="020F0502020204030204" pitchFamily="34" charset="0"/>
                <a:cs typeface="Times New Roman" panose="02020603050405020304" pitchFamily="18" charset="0"/>
              </a:rPr>
              <a:t>Meeting God in His New Testament Name</a:t>
            </a:r>
          </a:p>
          <a:p>
            <a:pPr marL="0" marR="0" indent="0">
              <a:lnSpc>
                <a:spcPct val="115000"/>
              </a:lnSpc>
              <a:spcBef>
                <a:spcPts val="0"/>
              </a:spcBef>
              <a:spcAft>
                <a:spcPts val="0"/>
              </a:spcAft>
              <a:buNone/>
            </a:pPr>
            <a:endParaRPr lang="en-US" sz="10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200" b="1" i="1" dirty="0">
                <a:latin typeface="Calibri" panose="020F0502020204030204" pitchFamily="34" charset="0"/>
                <a:ea typeface="Calibri" panose="020F0502020204030204" pitchFamily="34" charset="0"/>
                <a:cs typeface="Times New Roman" panose="02020603050405020304" pitchFamily="18" charset="0"/>
              </a:rPr>
              <a:t>Luke 1:31-33 </a:t>
            </a:r>
            <a:r>
              <a:rPr lang="en-US" sz="2200" b="1" dirty="0">
                <a:latin typeface="Calibri" panose="020F0502020204030204" pitchFamily="34" charset="0"/>
                <a:ea typeface="Calibri" panose="020F0502020204030204" pitchFamily="34" charset="0"/>
                <a:cs typeface="Times New Roman" panose="02020603050405020304" pitchFamily="18" charset="0"/>
              </a:rPr>
              <a:t>(The Angel Gabriel to Mary)</a:t>
            </a:r>
          </a:p>
          <a:p>
            <a:pPr marL="0" marR="0" indent="0">
              <a:lnSpc>
                <a:spcPct val="115000"/>
              </a:lnSpc>
              <a:spcBef>
                <a:spcPts val="0"/>
              </a:spcBef>
              <a:spcAft>
                <a:spcPts val="0"/>
              </a:spcAft>
              <a:buNone/>
            </a:pPr>
            <a:r>
              <a:rPr lang="en-US" sz="2200" b="1" i="1" dirty="0">
                <a:latin typeface="Calibri" panose="020F0502020204030204" pitchFamily="34" charset="0"/>
                <a:ea typeface="Calibri" panose="020F0502020204030204" pitchFamily="34" charset="0"/>
                <a:cs typeface="Times New Roman" panose="02020603050405020304" pitchFamily="18" charset="0"/>
              </a:rPr>
              <a:t>“And behold, you will conceive in your womb and bring forth a Son, </a:t>
            </a:r>
            <a:r>
              <a:rPr lang="en-US" sz="2200" b="1" i="1" u="sng" dirty="0">
                <a:latin typeface="Calibri" panose="020F0502020204030204" pitchFamily="34" charset="0"/>
                <a:ea typeface="Calibri" panose="020F0502020204030204" pitchFamily="34" charset="0"/>
                <a:cs typeface="Times New Roman" panose="02020603050405020304" pitchFamily="18" charset="0"/>
              </a:rPr>
              <a:t>and shall call His name Jesus</a:t>
            </a:r>
            <a:r>
              <a:rPr lang="en-US" sz="2200" b="1" i="1" dirty="0">
                <a:latin typeface="Calibri" panose="020F0502020204030204" pitchFamily="34" charset="0"/>
                <a:ea typeface="Calibri" panose="020F0502020204030204" pitchFamily="34" charset="0"/>
                <a:cs typeface="Times New Roman" panose="02020603050405020304" pitchFamily="18" charset="0"/>
              </a:rPr>
              <a:t>. He will be great, and will be called the Son of the Highest; and the Lord God will give Him the throne of His father David. And He will reign over the house of Jacob forever, and of His kingdom there will be no end.”</a:t>
            </a:r>
          </a:p>
          <a:p>
            <a:pPr marL="0" marR="0" indent="0">
              <a:lnSpc>
                <a:spcPct val="115000"/>
              </a:lnSpc>
              <a:spcBef>
                <a:spcPts val="0"/>
              </a:spcBef>
              <a:spcAft>
                <a:spcPts val="0"/>
              </a:spcAft>
              <a:buNone/>
            </a:pPr>
            <a:endParaRPr lang="en-US" sz="10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200" b="1" i="1" dirty="0">
                <a:latin typeface="Calibri" panose="020F0502020204030204" pitchFamily="34" charset="0"/>
                <a:ea typeface="Calibri" panose="020F0502020204030204" pitchFamily="34" charset="0"/>
                <a:cs typeface="Times New Roman" panose="02020603050405020304" pitchFamily="18" charset="0"/>
              </a:rPr>
              <a:t>2 Samuel 7:16 (God’s promise to King David in 1042 BC)</a:t>
            </a:r>
          </a:p>
          <a:p>
            <a:pPr marL="0" marR="0" indent="0">
              <a:lnSpc>
                <a:spcPct val="115000"/>
              </a:lnSpc>
              <a:spcBef>
                <a:spcPts val="0"/>
              </a:spcBef>
              <a:spcAft>
                <a:spcPts val="0"/>
              </a:spcAft>
              <a:buNone/>
            </a:pPr>
            <a:r>
              <a:rPr lang="en-US" sz="2200" b="1" i="1" dirty="0">
                <a:latin typeface="Calibri" panose="020F0502020204030204" pitchFamily="34" charset="0"/>
                <a:ea typeface="Calibri" panose="020F0502020204030204" pitchFamily="34" charset="0"/>
                <a:cs typeface="Times New Roman" panose="02020603050405020304" pitchFamily="18" charset="0"/>
              </a:rPr>
              <a:t>“… your house and your kingdom shall be established forever before you. Your throne shall be established forever.”</a:t>
            </a:r>
          </a:p>
          <a:p>
            <a:pPr marL="0" marR="0" indent="0">
              <a:lnSpc>
                <a:spcPct val="115000"/>
              </a:lnSpc>
              <a:spcBef>
                <a:spcPts val="0"/>
              </a:spcBef>
              <a:spcAft>
                <a:spcPts val="0"/>
              </a:spcAft>
              <a:buNone/>
            </a:pPr>
            <a:endParaRPr lang="en-US" sz="22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200" b="1" dirty="0">
                <a:latin typeface="Calibri" panose="020F0502020204030204" pitchFamily="34" charset="0"/>
                <a:ea typeface="Calibri" panose="020F0502020204030204" pitchFamily="34" charset="0"/>
                <a:cs typeface="Times New Roman" panose="02020603050405020304" pitchFamily="18" charset="0"/>
              </a:rPr>
              <a:t>We read in Philippians that Jesus has been given:</a:t>
            </a:r>
            <a:r>
              <a:rPr lang="en-US" sz="2200" b="1" i="1" dirty="0">
                <a:latin typeface="Calibri" panose="020F0502020204030204" pitchFamily="34" charset="0"/>
                <a:ea typeface="Calibri" panose="020F0502020204030204" pitchFamily="34" charset="0"/>
                <a:cs typeface="Times New Roman" panose="02020603050405020304" pitchFamily="18" charset="0"/>
              </a:rPr>
              <a:t> ‘The Name which is above every name’</a:t>
            </a:r>
          </a:p>
          <a:p>
            <a:pPr marL="0" marR="0" indent="0">
              <a:lnSpc>
                <a:spcPct val="115000"/>
              </a:lnSpc>
              <a:spcBef>
                <a:spcPts val="0"/>
              </a:spcBef>
              <a:spcAft>
                <a:spcPts val="0"/>
              </a:spcAft>
              <a:buNone/>
            </a:pPr>
            <a:endParaRPr lang="en-US" sz="10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200" b="1" dirty="0">
                <a:latin typeface="Calibri" panose="020F0502020204030204" pitchFamily="34" charset="0"/>
                <a:ea typeface="Calibri" panose="020F0502020204030204" pitchFamily="34" charset="0"/>
                <a:cs typeface="Times New Roman" panose="02020603050405020304" pitchFamily="18" charset="0"/>
              </a:rPr>
              <a:t>Peter added the clarifying point when he witnessed before the Jewish Sanhedrin (high council)</a:t>
            </a:r>
          </a:p>
          <a:p>
            <a:pPr marL="0" marR="0" indent="0">
              <a:lnSpc>
                <a:spcPct val="115000"/>
              </a:lnSpc>
              <a:spcBef>
                <a:spcPts val="0"/>
              </a:spcBef>
              <a:spcAft>
                <a:spcPts val="0"/>
              </a:spcAft>
              <a:buNone/>
            </a:pPr>
            <a:r>
              <a:rPr lang="en-US" sz="2200" b="1" i="1" dirty="0">
                <a:latin typeface="Calibri" panose="020F0502020204030204" pitchFamily="34" charset="0"/>
                <a:ea typeface="Calibri" panose="020F0502020204030204" pitchFamily="34" charset="0"/>
                <a:cs typeface="Times New Roman" panose="02020603050405020304" pitchFamily="18" charset="0"/>
              </a:rPr>
              <a:t>Acts 4:12 “Nor is there salvation in any other, for there is no other name under heaven given among men by which we must be saved”.</a:t>
            </a:r>
          </a:p>
          <a:p>
            <a:pPr marL="0" marR="0" indent="0">
              <a:lnSpc>
                <a:spcPct val="115000"/>
              </a:lnSpc>
              <a:spcBef>
                <a:spcPts val="0"/>
              </a:spcBef>
              <a:spcAft>
                <a:spcPts val="0"/>
              </a:spcAft>
              <a:buNone/>
            </a:pPr>
            <a:endParaRPr lang="en-US" sz="20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2239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a:bodyPr>
          <a:lstStyle/>
          <a:p>
            <a:pPr marL="0" marR="0" indent="0">
              <a:lnSpc>
                <a:spcPct val="115000"/>
              </a:lnSpc>
              <a:spcBef>
                <a:spcPts val="0"/>
              </a:spcBef>
              <a:spcAft>
                <a:spcPts val="0"/>
              </a:spcAft>
              <a:buNone/>
            </a:pPr>
            <a:r>
              <a:rPr lang="en-US" sz="4000" b="1" dirty="0">
                <a:effectLst/>
                <a:latin typeface="Calibri" panose="020F0502020204030204" pitchFamily="34" charset="0"/>
                <a:ea typeface="Calibri" panose="020F0502020204030204" pitchFamily="34" charset="0"/>
                <a:cs typeface="Times New Roman" panose="02020603050405020304" pitchFamily="18" charset="0"/>
              </a:rPr>
              <a:t>Meeting God in His New Testament Name</a:t>
            </a:r>
          </a:p>
          <a:p>
            <a:pPr marL="0" indent="0" algn="ctr">
              <a:lnSpc>
                <a:spcPct val="115000"/>
              </a:lnSpc>
              <a:spcBef>
                <a:spcPts val="0"/>
              </a:spcBef>
              <a:buNone/>
            </a:pPr>
            <a:r>
              <a:rPr lang="en-US" sz="6000" b="1" dirty="0">
                <a:effectLst/>
                <a:latin typeface="Calibri" panose="020F0502020204030204" pitchFamily="34" charset="0"/>
                <a:ea typeface="Calibri" panose="020F0502020204030204" pitchFamily="34" charset="0"/>
                <a:cs typeface="Times New Roman" panose="02020603050405020304" pitchFamily="18" charset="0"/>
              </a:rPr>
              <a:t>Jesus Title – ‘Christ’</a:t>
            </a: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Christ NT Greek Christos- Anointed, from Chrio meaning to smear or rub with oil</a:t>
            </a: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OT equivalent is Messiah </a:t>
            </a:r>
          </a:p>
          <a:p>
            <a:pPr marL="0" marR="0" indent="0">
              <a:lnSpc>
                <a:spcPct val="115000"/>
              </a:lnSpc>
              <a:spcBef>
                <a:spcPts val="0"/>
              </a:spcBef>
              <a:spcAft>
                <a:spcPts val="0"/>
              </a:spcAft>
              <a:buNone/>
            </a:pPr>
            <a:r>
              <a:rPr lang="en-US" sz="4000" b="1" dirty="0">
                <a:latin typeface="Calibri" panose="020F0502020204030204" pitchFamily="34" charset="0"/>
                <a:ea typeface="Calibri" panose="020F0502020204030204" pitchFamily="34" charset="0"/>
                <a:cs typeface="Times New Roman" panose="02020603050405020304" pitchFamily="18" charset="0"/>
              </a:rPr>
              <a:t>Hebrew Mashiyach- Anointed, Consecrated</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4364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Meeting God in His </a:t>
            </a:r>
            <a:r>
              <a:rPr lang="en-US" sz="3600" b="1" dirty="0">
                <a:latin typeface="Calibri" panose="020F0502020204030204" pitchFamily="34" charset="0"/>
                <a:ea typeface="Calibri" panose="020F0502020204030204" pitchFamily="34" charset="0"/>
                <a:cs typeface="Times New Roman" panose="02020603050405020304" pitchFamily="18" charset="0"/>
              </a:rPr>
              <a:t>New</a:t>
            </a:r>
            <a:r>
              <a:rPr lang="en-US" sz="3600" b="1" dirty="0">
                <a:effectLst/>
                <a:latin typeface="Calibri" panose="020F0502020204030204" pitchFamily="34" charset="0"/>
                <a:ea typeface="Calibri" panose="020F0502020204030204" pitchFamily="34" charset="0"/>
                <a:cs typeface="Times New Roman" panose="02020603050405020304" pitchFamily="18" charset="0"/>
              </a:rPr>
              <a:t> Testament Name</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Jesus used a pattern similar to the Old Testament where God’s attributes and character were often revealed to us in a format of-</a:t>
            </a: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LORD-attribute or God-attribute (English Bible translations)</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YHWH [I AM]-attribute or Elohiym [God]-attribute (in Hebrew)</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Jesus chose to reveal His main attributes directly in reference to the root of His own name. Jesus = YHWH saved or I AM saved</a:t>
            </a: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In both the Gospel of John and the Book of Revelation Jesus expands on His identity to share with us His main attributes and character with the use of </a:t>
            </a:r>
            <a:r>
              <a:rPr lang="en-US" sz="3600" b="1" u="sng" dirty="0">
                <a:effectLst/>
                <a:latin typeface="Calibri" panose="020F0502020204030204" pitchFamily="34" charset="0"/>
                <a:ea typeface="Calibri" panose="020F0502020204030204" pitchFamily="34" charset="0"/>
                <a:cs typeface="Times New Roman" panose="02020603050405020304" pitchFamily="18" charset="0"/>
              </a:rPr>
              <a:t>I AM</a:t>
            </a:r>
            <a:r>
              <a:rPr lang="en-US" sz="3600" b="1" dirty="0">
                <a:effectLst/>
                <a:latin typeface="Calibri" panose="020F0502020204030204" pitchFamily="34" charset="0"/>
                <a:ea typeface="Calibri" panose="020F0502020204030204" pitchFamily="34" charset="0"/>
                <a:cs typeface="Times New Roman" panose="02020603050405020304" pitchFamily="18" charset="0"/>
              </a:rPr>
              <a:t> statements.</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Spending His earthly life almost entirely among the Jewish nation, Jesus spoke these things in a manner which would leave them no doubt as to His claim of identity. The Jews understood that Jesus was claiming to be I AM who spoke to Moses at the burning bush, at one point they were ready to stone Him over it (John 8:58-59)</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5792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Autofit/>
          </a:bodyPr>
          <a:lstStyle/>
          <a:p>
            <a:pPr marL="0" marR="0" indent="0">
              <a:lnSpc>
                <a:spcPct val="115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The main I AM statements of Jesus Christ from the Gospel of John in order of appearance</a:t>
            </a:r>
          </a:p>
          <a:p>
            <a:pPr marL="0" marR="0" indent="0">
              <a:lnSpc>
                <a:spcPct val="115000"/>
              </a:lnSpc>
              <a:spcBef>
                <a:spcPts val="0"/>
              </a:spcBef>
              <a:spcAft>
                <a:spcPts val="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[I have included eleven, most lists will show the top seven]</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Ending words from Jesus’ encounter with the Samaritan woman at Jacob’s well-</a:t>
            </a:r>
          </a:p>
          <a:p>
            <a:pPr marL="0" marR="0" indent="0">
              <a:lnSpc>
                <a:spcPct val="115000"/>
              </a:lnSpc>
              <a:spcBef>
                <a:spcPts val="0"/>
              </a:spcBef>
              <a:spcAft>
                <a:spcPts val="0"/>
              </a:spcAft>
              <a:buNone/>
            </a:pPr>
            <a:r>
              <a:rPr lang="en-US" sz="2400" b="1" i="1" dirty="0">
                <a:latin typeface="Calibri" panose="020F0502020204030204" pitchFamily="34" charset="0"/>
                <a:ea typeface="Calibri" panose="020F0502020204030204" pitchFamily="34" charset="0"/>
                <a:cs typeface="Times New Roman" panose="02020603050405020304" pitchFamily="18" charset="0"/>
              </a:rPr>
              <a:t>John 4:25-26 &amp; 29</a:t>
            </a:r>
          </a:p>
          <a:p>
            <a:pPr marL="0" marR="0" indent="0">
              <a:lnSpc>
                <a:spcPct val="115000"/>
              </a:lnSpc>
              <a:spcBef>
                <a:spcPts val="0"/>
              </a:spcBef>
              <a:spcAft>
                <a:spcPts val="0"/>
              </a:spcAft>
              <a:buNone/>
            </a:pPr>
            <a:r>
              <a:rPr lang="en-US" sz="2400" b="1" i="1" dirty="0">
                <a:latin typeface="Calibri" panose="020F0502020204030204" pitchFamily="34" charset="0"/>
                <a:ea typeface="Calibri" panose="020F0502020204030204" pitchFamily="34" charset="0"/>
                <a:cs typeface="Times New Roman" panose="02020603050405020304" pitchFamily="18" charset="0"/>
              </a:rPr>
              <a:t>The woman said to Him, “I know that Messiah is coming” (who is called Christ). “When He comes, He will tell us all things.”</a:t>
            </a:r>
          </a:p>
          <a:p>
            <a:pPr marL="0" marR="0" indent="0">
              <a:lnSpc>
                <a:spcPct val="115000"/>
              </a:lnSpc>
              <a:spcBef>
                <a:spcPts val="0"/>
              </a:spcBef>
              <a:spcAft>
                <a:spcPts val="0"/>
              </a:spcAft>
              <a:buNone/>
            </a:pPr>
            <a:r>
              <a:rPr lang="en-US" sz="2400" b="1" i="1" dirty="0">
                <a:latin typeface="Calibri" panose="020F0502020204030204" pitchFamily="34" charset="0"/>
                <a:ea typeface="Calibri" panose="020F0502020204030204" pitchFamily="34" charset="0"/>
                <a:cs typeface="Times New Roman" panose="02020603050405020304" pitchFamily="18" charset="0"/>
              </a:rPr>
              <a:t>Jesus said to her, “</a:t>
            </a:r>
            <a:r>
              <a:rPr lang="en-US" sz="2400" b="1" i="1" u="sng" dirty="0">
                <a:latin typeface="Calibri" panose="020F0502020204030204" pitchFamily="34" charset="0"/>
                <a:ea typeface="Calibri" panose="020F0502020204030204" pitchFamily="34" charset="0"/>
                <a:cs typeface="Times New Roman" panose="02020603050405020304" pitchFamily="18" charset="0"/>
              </a:rPr>
              <a:t>I who speak to you am He</a:t>
            </a:r>
            <a:r>
              <a:rPr lang="en-US" sz="2400" b="1" i="1" dirty="0">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15000"/>
              </a:lnSpc>
              <a:spcBef>
                <a:spcPts val="0"/>
              </a:spcBef>
              <a:spcAft>
                <a:spcPts val="0"/>
              </a:spcAft>
              <a:buNone/>
            </a:pPr>
            <a:r>
              <a:rPr lang="en-US" sz="2400" b="1" i="1" dirty="0">
                <a:latin typeface="Calibri" panose="020F0502020204030204" pitchFamily="34" charset="0"/>
                <a:ea typeface="Calibri" panose="020F0502020204030204" pitchFamily="34" charset="0"/>
                <a:cs typeface="Times New Roman" panose="02020603050405020304" pitchFamily="18" charset="0"/>
              </a:rPr>
              <a:t>The woman then left her waterpot, went her way into the city, and said to the men, “Come, see a Man who told me all things that I ever did. Could this be the Christ?”</a:t>
            </a:r>
          </a:p>
          <a:p>
            <a:pPr marL="0" marR="0" indent="0">
              <a:lnSpc>
                <a:spcPct val="115000"/>
              </a:lnSpc>
              <a:spcBef>
                <a:spcPts val="0"/>
              </a:spcBef>
              <a:spcAft>
                <a:spcPts val="0"/>
              </a:spcAft>
              <a:buNone/>
            </a:pPr>
            <a:endParaRPr lang="en-US" sz="1600" b="1"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3829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Autofit/>
          </a:bodyPr>
          <a:lstStyle/>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The crowd whom Jesus fed with a few loaves and fish followed Him the next day seeking more bread-</a:t>
            </a:r>
          </a:p>
          <a:p>
            <a:pPr marL="0" marR="0" indent="0">
              <a:lnSpc>
                <a:spcPct val="115000"/>
              </a:lnSpc>
              <a:spcBef>
                <a:spcPts val="0"/>
              </a:spcBef>
              <a:spcAft>
                <a:spcPts val="0"/>
              </a:spcAft>
              <a:buNone/>
            </a:pPr>
            <a:r>
              <a:rPr lang="en-US" sz="2100" b="1" i="1" dirty="0">
                <a:latin typeface="Calibri" panose="020F0502020204030204" pitchFamily="34" charset="0"/>
                <a:ea typeface="Calibri" panose="020F0502020204030204" pitchFamily="34" charset="0"/>
                <a:cs typeface="Times New Roman" panose="02020603050405020304" pitchFamily="18" charset="0"/>
              </a:rPr>
              <a:t>John 6:34-35</a:t>
            </a:r>
          </a:p>
          <a:p>
            <a:pPr marL="0" marR="0" indent="0">
              <a:lnSpc>
                <a:spcPct val="115000"/>
              </a:lnSpc>
              <a:spcBef>
                <a:spcPts val="0"/>
              </a:spcBef>
              <a:spcAft>
                <a:spcPts val="0"/>
              </a:spcAft>
              <a:buNone/>
            </a:pPr>
            <a:r>
              <a:rPr lang="en-US" sz="2100" b="1" i="1" dirty="0">
                <a:latin typeface="Calibri" panose="020F0502020204030204" pitchFamily="34" charset="0"/>
                <a:ea typeface="Calibri" panose="020F0502020204030204" pitchFamily="34" charset="0"/>
                <a:cs typeface="Times New Roman" panose="02020603050405020304" pitchFamily="18" charset="0"/>
              </a:rPr>
              <a:t>Then they said to Him, “Lord, give us this bread always.”</a:t>
            </a:r>
          </a:p>
          <a:p>
            <a:pPr marL="0" marR="0" indent="0">
              <a:lnSpc>
                <a:spcPct val="115000"/>
              </a:lnSpc>
              <a:spcBef>
                <a:spcPts val="0"/>
              </a:spcBef>
              <a:spcAft>
                <a:spcPts val="0"/>
              </a:spcAft>
              <a:buNone/>
            </a:pPr>
            <a:r>
              <a:rPr lang="en-US" sz="2100" b="1" i="1" dirty="0">
                <a:latin typeface="Calibri" panose="020F0502020204030204" pitchFamily="34" charset="0"/>
                <a:ea typeface="Calibri" panose="020F0502020204030204" pitchFamily="34" charset="0"/>
                <a:cs typeface="Times New Roman" panose="02020603050405020304" pitchFamily="18" charset="0"/>
              </a:rPr>
              <a:t>And Jesus said to them, “</a:t>
            </a:r>
            <a:r>
              <a:rPr lang="en-US" sz="2100" b="1" i="1" u="sng" dirty="0">
                <a:latin typeface="Calibri" panose="020F0502020204030204" pitchFamily="34" charset="0"/>
                <a:ea typeface="Calibri" panose="020F0502020204030204" pitchFamily="34" charset="0"/>
                <a:cs typeface="Times New Roman" panose="02020603050405020304" pitchFamily="18" charset="0"/>
              </a:rPr>
              <a:t>I am the bread of life</a:t>
            </a:r>
            <a:r>
              <a:rPr lang="en-US" sz="2100" b="1" i="1" dirty="0">
                <a:latin typeface="Calibri" panose="020F0502020204030204" pitchFamily="34" charset="0"/>
                <a:ea typeface="Calibri" panose="020F0502020204030204" pitchFamily="34" charset="0"/>
                <a:cs typeface="Times New Roman" panose="02020603050405020304" pitchFamily="18" charset="0"/>
              </a:rPr>
              <a:t>. He who comes to Me shall never hunger, and he who believes in Me shall never thirst. </a:t>
            </a:r>
          </a:p>
          <a:p>
            <a:pPr marL="0" marR="0" indent="0">
              <a:lnSpc>
                <a:spcPct val="115000"/>
              </a:lnSpc>
              <a:spcBef>
                <a:spcPts val="0"/>
              </a:spcBef>
              <a:spcAft>
                <a:spcPts val="0"/>
              </a:spcAft>
              <a:buNone/>
            </a:pPr>
            <a:endParaRPr lang="en-US" sz="21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100" b="1" dirty="0">
                <a:latin typeface="Calibri" panose="020F0502020204030204" pitchFamily="34" charset="0"/>
                <a:ea typeface="Calibri" panose="020F0502020204030204" pitchFamily="34" charset="0"/>
                <a:cs typeface="Times New Roman" panose="02020603050405020304" pitchFamily="18" charset="0"/>
              </a:rPr>
              <a:t>This started quite a controversy among the crowd and among the disciples, the crowd bristled that Jesus would not provide further signs, the Jews bristled at Jesus claim to have come directly from God the Father, they all bristled at His words about eating His flesh and drinking His blood</a:t>
            </a:r>
          </a:p>
          <a:p>
            <a:pPr marL="0" marR="0" indent="0">
              <a:lnSpc>
                <a:spcPct val="115000"/>
              </a:lnSpc>
              <a:spcBef>
                <a:spcPts val="0"/>
              </a:spcBef>
              <a:spcAft>
                <a:spcPts val="0"/>
              </a:spcAft>
              <a:buNone/>
            </a:pPr>
            <a:r>
              <a:rPr lang="en-US" sz="2100" b="1" i="1" dirty="0">
                <a:latin typeface="Calibri" panose="020F0502020204030204" pitchFamily="34" charset="0"/>
                <a:ea typeface="Calibri" panose="020F0502020204030204" pitchFamily="34" charset="0"/>
                <a:cs typeface="Times New Roman" panose="02020603050405020304" pitchFamily="18" charset="0"/>
              </a:rPr>
              <a:t>John 6:66-68</a:t>
            </a:r>
          </a:p>
          <a:p>
            <a:pPr marL="0" marR="0" indent="0">
              <a:lnSpc>
                <a:spcPct val="115000"/>
              </a:lnSpc>
              <a:spcBef>
                <a:spcPts val="0"/>
              </a:spcBef>
              <a:spcAft>
                <a:spcPts val="0"/>
              </a:spcAft>
              <a:buNone/>
            </a:pPr>
            <a:r>
              <a:rPr lang="en-US" sz="2100" b="1" i="1" dirty="0">
                <a:latin typeface="Calibri" panose="020F0502020204030204" pitchFamily="34" charset="0"/>
                <a:ea typeface="Calibri" panose="020F0502020204030204" pitchFamily="34" charset="0"/>
                <a:cs typeface="Times New Roman" panose="02020603050405020304" pitchFamily="18" charset="0"/>
              </a:rPr>
              <a:t>From that time many of His disciples went back and walked with Him no more. Then Jesus said to the twelve, “Do you also want to go away?”</a:t>
            </a:r>
          </a:p>
          <a:p>
            <a:pPr marL="0" marR="0" indent="0">
              <a:lnSpc>
                <a:spcPct val="115000"/>
              </a:lnSpc>
              <a:spcBef>
                <a:spcPts val="0"/>
              </a:spcBef>
              <a:spcAft>
                <a:spcPts val="0"/>
              </a:spcAft>
              <a:buNone/>
            </a:pPr>
            <a:r>
              <a:rPr lang="en-US" sz="2100" b="1" i="1" dirty="0">
                <a:latin typeface="Calibri" panose="020F0502020204030204" pitchFamily="34" charset="0"/>
                <a:ea typeface="Calibri" panose="020F0502020204030204" pitchFamily="34" charset="0"/>
                <a:cs typeface="Times New Roman" panose="02020603050405020304" pitchFamily="18" charset="0"/>
              </a:rPr>
              <a:t>But Simon Peter answered Him, “Lord, to whom shall we go? You have the words of eternal life. Also we have come to believe and know that You are the Christ, the Son of the living God.”</a:t>
            </a:r>
          </a:p>
        </p:txBody>
      </p:sp>
    </p:spTree>
    <p:extLst>
      <p:ext uri="{BB962C8B-B14F-4D97-AF65-F5344CB8AC3E}">
        <p14:creationId xmlns:p14="http://schemas.microsoft.com/office/powerpoint/2010/main" val="1799853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Autofit/>
          </a:bodyPr>
          <a:lstStyle/>
          <a:p>
            <a:pPr marL="0" marR="0" indent="0">
              <a:lnSpc>
                <a:spcPct val="115000"/>
              </a:lnSpc>
              <a:spcBef>
                <a:spcPts val="0"/>
              </a:spcBef>
              <a:spcAft>
                <a:spcPts val="0"/>
              </a:spcAft>
              <a:buNone/>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John 8:12 Then Jesus spoke to them again, saying, “</a:t>
            </a:r>
            <a:r>
              <a:rPr lang="en-US" sz="1800" b="1" i="1" u="sng" dirty="0">
                <a:effectLst/>
                <a:latin typeface="Calibri" panose="020F0502020204030204" pitchFamily="34" charset="0"/>
                <a:ea typeface="Calibri" panose="020F0502020204030204" pitchFamily="34" charset="0"/>
                <a:cs typeface="Times New Roman" panose="02020603050405020304" pitchFamily="18" charset="0"/>
              </a:rPr>
              <a:t>I am the light of the world</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He who follows Me shall not walk in darkness, but have the light of life.”</a:t>
            </a:r>
          </a:p>
          <a:p>
            <a:pPr marL="0" marR="0" indent="0">
              <a:lnSpc>
                <a:spcPct val="115000"/>
              </a:lnSpc>
              <a:spcBef>
                <a:spcPts val="0"/>
              </a:spcBef>
              <a:spcAft>
                <a:spcPts val="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This statement, </a:t>
            </a:r>
            <a:r>
              <a:rPr lang="en-US" sz="1800" b="1" dirty="0">
                <a:latin typeface="Calibri" panose="020F0502020204030204" pitchFamily="34" charset="0"/>
                <a:ea typeface="Calibri" panose="020F0502020204030204" pitchFamily="34" charset="0"/>
                <a:cs typeface="Times New Roman" panose="02020603050405020304" pitchFamily="18" charset="0"/>
              </a:rPr>
              <a:t>immediately after Jesus' pardon of the woman caught in adultery, properly belongs to the next segment of John 8 as signified by verse 20 </a:t>
            </a:r>
            <a:r>
              <a:rPr lang="en-US" sz="1800" b="1" i="1" dirty="0">
                <a:latin typeface="Calibri" panose="020F0502020204030204" pitchFamily="34" charset="0"/>
                <a:ea typeface="Calibri" panose="020F0502020204030204" pitchFamily="34" charset="0"/>
                <a:cs typeface="Times New Roman" panose="02020603050405020304" pitchFamily="18" charset="0"/>
              </a:rPr>
              <a:t>These words Jesus spoke in the treasury, as He taught in the temple</a:t>
            </a:r>
            <a:endParaRPr lang="en-US" sz="18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18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b="1" dirty="0">
                <a:latin typeface="Calibri" panose="020F0502020204030204" pitchFamily="34" charset="0"/>
                <a:ea typeface="Calibri" panose="020F0502020204030204" pitchFamily="34" charset="0"/>
                <a:cs typeface="Times New Roman" panose="02020603050405020304" pitchFamily="18" charset="0"/>
              </a:rPr>
              <a:t>This started a controversy with the Pharisees about Jesus’ identity and the practicality of His statements.</a:t>
            </a:r>
          </a:p>
          <a:p>
            <a:pPr marL="0" marR="0" indent="0">
              <a:lnSpc>
                <a:spcPct val="115000"/>
              </a:lnSpc>
              <a:spcBef>
                <a:spcPts val="0"/>
              </a:spcBef>
              <a:spcAft>
                <a:spcPts val="0"/>
              </a:spcAft>
              <a:buNone/>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John 8:23 And He said to them, “You are from beneath; </a:t>
            </a:r>
            <a:r>
              <a:rPr lang="en-US" sz="1800" b="1" i="1" u="sng" dirty="0">
                <a:effectLst/>
                <a:latin typeface="Calibri" panose="020F0502020204030204" pitchFamily="34" charset="0"/>
                <a:ea typeface="Calibri" panose="020F0502020204030204" pitchFamily="34" charset="0"/>
                <a:cs typeface="Times New Roman" panose="02020603050405020304" pitchFamily="18" charset="0"/>
              </a:rPr>
              <a:t>I am from above</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You are of this world; </a:t>
            </a:r>
            <a:r>
              <a:rPr lang="en-US" sz="1800" b="1" i="1" u="sng" dirty="0">
                <a:effectLst/>
                <a:latin typeface="Calibri" panose="020F0502020204030204" pitchFamily="34" charset="0"/>
                <a:ea typeface="Calibri" panose="020F0502020204030204" pitchFamily="34" charset="0"/>
                <a:cs typeface="Times New Roman" panose="02020603050405020304" pitchFamily="18" charset="0"/>
              </a:rPr>
              <a:t>I am not of this world</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15000"/>
              </a:lnSpc>
              <a:spcBef>
                <a:spcPts val="0"/>
              </a:spcBef>
              <a:spcAft>
                <a:spcPts val="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In the end Jesus left them no doubt </a:t>
            </a:r>
            <a:r>
              <a:rPr lang="en-US" sz="1800" b="1" dirty="0">
                <a:latin typeface="Calibri" panose="020F0502020204030204" pitchFamily="34" charset="0"/>
                <a:ea typeface="Calibri" panose="020F0502020204030204" pitchFamily="34" charset="0"/>
                <a:cs typeface="Times New Roman" panose="02020603050405020304" pitchFamily="18" charset="0"/>
              </a:rPr>
              <a:t>regarding His claim to be YHWH [I AM] and it was too much for them.</a:t>
            </a:r>
          </a:p>
          <a:p>
            <a:pPr marL="0" marR="0" indent="0">
              <a:lnSpc>
                <a:spcPct val="115000"/>
              </a:lnSpc>
              <a:spcBef>
                <a:spcPts val="0"/>
              </a:spcBef>
              <a:spcAft>
                <a:spcPts val="0"/>
              </a:spcAft>
              <a:buNone/>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John 8:56-59 Your father Abraham rejoiced to see My day, and he saw it and was glad.”</a:t>
            </a:r>
          </a:p>
          <a:p>
            <a:pPr marL="0" marR="0" indent="0">
              <a:lnSpc>
                <a:spcPct val="115000"/>
              </a:lnSpc>
              <a:spcBef>
                <a:spcPts val="0"/>
              </a:spcBef>
              <a:spcAft>
                <a:spcPts val="0"/>
              </a:spcAft>
              <a:buNone/>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Then the Jews said to Him, “You are not yet fifty years old, and have You seen Abraham?”</a:t>
            </a:r>
          </a:p>
          <a:p>
            <a:pPr marL="0" marR="0" indent="0">
              <a:lnSpc>
                <a:spcPct val="115000"/>
              </a:lnSpc>
              <a:spcBef>
                <a:spcPts val="0"/>
              </a:spcBef>
              <a:spcAft>
                <a:spcPts val="0"/>
              </a:spcAft>
              <a:buNone/>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Jesus said to them, “Most assuredly, I say to you, </a:t>
            </a:r>
            <a:r>
              <a:rPr lang="en-US" sz="1800" b="1" i="1" u="sng" dirty="0">
                <a:effectLst/>
                <a:latin typeface="Calibri" panose="020F0502020204030204" pitchFamily="34" charset="0"/>
                <a:ea typeface="Calibri" panose="020F0502020204030204" pitchFamily="34" charset="0"/>
                <a:cs typeface="Times New Roman" panose="02020603050405020304" pitchFamily="18" charset="0"/>
              </a:rPr>
              <a:t>before Abraham was, I AM</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15000"/>
              </a:lnSpc>
              <a:spcBef>
                <a:spcPts val="0"/>
              </a:spcBef>
              <a:spcAft>
                <a:spcPts val="0"/>
              </a:spcAft>
              <a:buNone/>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Then they took up stones to throw at Him; but Jesus hid Himself and went out of the temple, going through the midst of them, and so passed by.</a:t>
            </a:r>
          </a:p>
          <a:p>
            <a:pPr marL="0" marR="0" indent="0">
              <a:lnSpc>
                <a:spcPct val="115000"/>
              </a:lnSpc>
              <a:spcBef>
                <a:spcPts val="0"/>
              </a:spcBef>
              <a:spcAft>
                <a:spcPts val="0"/>
              </a:spcAft>
              <a:buNone/>
            </a:pPr>
            <a:endParaRPr lang="en-US" sz="18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b="1" dirty="0">
                <a:latin typeface="Calibri" panose="020F0502020204030204" pitchFamily="34" charset="0"/>
                <a:ea typeface="Calibri" panose="020F0502020204030204" pitchFamily="34" charset="0"/>
                <a:cs typeface="Times New Roman" panose="02020603050405020304" pitchFamily="18" charset="0"/>
              </a:rPr>
              <a:t>While this statement of Jesus enraged the Jews, it provides a very powerful point of realization for us, that our God is not limited by Time but exists throughout in actual context. Comes in handy when working with Jesus to address the issues of our past, vows, binding decisions, hurts suffered, since He is there. Remembering YHWH Shammah the LORD is There.</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8916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55000" lnSpcReduction="20000"/>
          </a:bodyPr>
          <a:lstStyle/>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John 10:1-16 “Most assuredly, I say to you, he who does not enter the sheepfold by the door, but climbs up some other way, the same is a thief and a robber. But he who enters by the door is the shepherd of the sheep. To him the doorkeeper opens, and the sheep hear his voice; and he calls his own sheep by name and leads them out. And when he brings out his own sheep, he goes before them; and the sheep follow him, for they know his voice. Yet they will by no means follow a stranger, but will flee from him, for they do not know the voice of strangers.” Jesus used this illustration, but they did not understand the things which He spoke to them.</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Then Jesus said to them again, “Most assuredly, I say to you,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door of the sheep</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All who ever came before Me are thieves and robbers, but the sheep did not hear them.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door. If anyone enters by Me, he will be saved, and will go in and out and find pasture</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The thief does not come except to steal, and to kill, and to destroy. I have come that they may have life, and that they may have it more abundantly.</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good shepherd</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The good shepherd gives His life for the sheep. But a hireling, he who is not the shepherd, one who does not own the sheep, sees the wolf coming and leaves the sheep and flees; and the wolf catches the sheep and scatters them. The hireling flees because he is a hireling and does not care about the sheep.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good shepherd; and I know My sheep, and am known by My own</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As the Father knows Me, even so I know the Father; and I lay down My life for the sheep. And other sheep I have which are not of this fold; them also I must bring, and they will hear My voice; and there will be one flock and one shepherd.</a:t>
            </a:r>
          </a:p>
        </p:txBody>
      </p:sp>
    </p:spTree>
    <p:extLst>
      <p:ext uri="{BB962C8B-B14F-4D97-AF65-F5344CB8AC3E}">
        <p14:creationId xmlns:p14="http://schemas.microsoft.com/office/powerpoint/2010/main" val="3110155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Jesus with Martha just before His resurrection of her brother Lazarus.</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John 11:21-27 </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Now Martha said to Jesus, “Lord, if You had been here, my brother would not have died. But even now I know that whatever You ask of God, God will give You.”</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Jesus said to her, “Your brother will rise again.”</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Martha said to Him, “I know that he will rise again in the resurrection at the last day.”</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latin typeface="Calibri" panose="020F0502020204030204" pitchFamily="34" charset="0"/>
                <a:ea typeface="Calibri" panose="020F0502020204030204" pitchFamily="34" charset="0"/>
                <a:cs typeface="Times New Roman" panose="02020603050405020304" pitchFamily="18" charset="0"/>
              </a:rPr>
              <a:t>J</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esus said to her,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resurrection and the life</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He who believes in Me, though he may die, he shall live. And whoever lives and believes in Me shall never die. Do you believe this?”</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She said to Him, “Yes, Lord, I believe that You are the Christ, the Son of God, who is to come into the world.”</a:t>
            </a:r>
          </a:p>
        </p:txBody>
      </p:sp>
    </p:spTree>
    <p:extLst>
      <p:ext uri="{BB962C8B-B14F-4D97-AF65-F5344CB8AC3E}">
        <p14:creationId xmlns:p14="http://schemas.microsoft.com/office/powerpoint/2010/main" val="353670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John 14:1-11 “Let not your heart be troubled; you believe in God, believe also in Me. In My Father’s house are many mansions; if it were not so, I would have told you. I go to prepare a place for you. And if I go and prepare a place for you, I will come again and receive you to Myself; that where I am, there you may be also. And where I go you know, and the way you know.”</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Thomas said to Him, “Lord, we do not know where You are going, and how can we know the way?”</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Jesus said to him,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way, the truth, and the life</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No one comes to the Father except through Me</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“If you had known Me, you would have known My Father also; and from now on you know Him and have seen Him.”</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8660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7500" lnSpcReduction="20000"/>
          </a:bodyPr>
          <a:lstStyle/>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John 15:1-8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true vine, and My Father is the vinedresser</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Every branch in Me that does not bear fruit He takes away; and every branch that bears fruit He prunes, that it may bear more fruit. You are already clean because of the word which I have spoken to you. Abide in Me, and I in you. As the branch cannot bear fruit of itself, unless it abides in the vine, neither can you, unless you abide in Me.</a:t>
            </a:r>
          </a:p>
          <a:p>
            <a:pPr marL="0" marR="0" indent="0">
              <a:lnSpc>
                <a:spcPct val="115000"/>
              </a:lnSpc>
              <a:spcBef>
                <a:spcPts val="0"/>
              </a:spcBef>
              <a:spcAft>
                <a:spcPts val="0"/>
              </a:spcAft>
              <a:buNone/>
            </a:pP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vine, you are the branches</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He who abides in Me, and I in him, bears much fruit; for without Me you can do nothing. If anyone does not abide in Me, he is cast out as a branch and is withered; and they gather them and throw them into the fire, and they are burned. If you abide in Me, and My words abide in you, you will ask what you desire, and it shall be done for you. By this My Father is glorified, that you bear much fruit; so you will be My disciples.</a:t>
            </a:r>
          </a:p>
        </p:txBody>
      </p:sp>
    </p:spTree>
    <p:extLst>
      <p:ext uri="{BB962C8B-B14F-4D97-AF65-F5344CB8AC3E}">
        <p14:creationId xmlns:p14="http://schemas.microsoft.com/office/powerpoint/2010/main" val="34177554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85000" lnSpcReduction="20000"/>
          </a:bodyPr>
          <a:lstStyle/>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The main I AM statements of Jesus Christ from the Revelation</a:t>
            </a:r>
          </a:p>
          <a:p>
            <a:pPr marL="0" marR="0" indent="0">
              <a:lnSpc>
                <a:spcPct val="115000"/>
              </a:lnSpc>
              <a:spcBef>
                <a:spcPts val="0"/>
              </a:spcBef>
              <a:spcAft>
                <a:spcPts val="0"/>
              </a:spcAft>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John, in exile on the Island of Patmos, encounters Jesus Christ.</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Revelation 1:8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Alpha and the Omega, the Beginning and the End</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says the Lord, “who is and who was and who is to come, the Almighty.”</a:t>
            </a:r>
          </a:p>
          <a:p>
            <a:pPr marL="0" marR="0" indent="0">
              <a:lnSpc>
                <a:spcPct val="115000"/>
              </a:lnSpc>
              <a:spcBef>
                <a:spcPts val="0"/>
              </a:spcBef>
              <a:spcAft>
                <a:spcPts val="0"/>
              </a:spcAft>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Revelation 1:10-11 I was in the Spirit on the Lord’s Day, and I heard behind me a loud voice, as of a trumpet, saying,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Alpha and the Omega, the First and the Last</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and, “What you see, write in a book and send it to the seven churches which are in Asia: to Ephesus, to Smyrna, to Pergamos, to Thyatira, to Sardis, to Philadelphia, and to Laodicea.”</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9184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a:bodyPr>
          <a:lstStyle/>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Revelation 1:17-19 </a:t>
            </a:r>
          </a:p>
          <a:p>
            <a:pPr marL="0" marR="0" indent="0">
              <a:lnSpc>
                <a:spcPct val="115000"/>
              </a:lnSpc>
              <a:spcBef>
                <a:spcPts val="0"/>
              </a:spcBef>
              <a:spcAft>
                <a:spcPts val="0"/>
              </a:spcAft>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And when I saw Him, I fell at His feet as dead. But He laid His right hand on me, saying to me, “Do not be afraid;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First and the Last</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He who lives, and was dead, and behold, I am alive forevermore</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Amen. And I have the keys of Hades and of Death. Write the things which you have seen, and the things which are, and the things which will take place after this.</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04006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lnSpcReduction="10000"/>
          </a:bodyPr>
          <a:lstStyle/>
          <a:p>
            <a:pPr marL="0" indent="0">
              <a:lnSpc>
                <a:spcPct val="115000"/>
              </a:lnSpc>
              <a:spcBef>
                <a:spcPts val="0"/>
              </a:spcBef>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To the immoral and corrupt Church of Thyatira, Jesus warns them of His judgement.</a:t>
            </a:r>
          </a:p>
          <a:p>
            <a:pPr marL="0" indent="0">
              <a:lnSpc>
                <a:spcPct val="115000"/>
              </a:lnSpc>
              <a:spcBef>
                <a:spcPts val="0"/>
              </a:spcBef>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3600" b="1" i="1" dirty="0">
                <a:latin typeface="Calibri" panose="020F0502020204030204" pitchFamily="34" charset="0"/>
                <a:ea typeface="Calibri" panose="020F0502020204030204" pitchFamily="34" charset="0"/>
                <a:cs typeface="Times New Roman" panose="02020603050405020304" pitchFamily="18" charset="0"/>
              </a:rPr>
              <a:t>Revelation 2:23</a:t>
            </a:r>
          </a:p>
          <a:p>
            <a:pPr marL="0" indent="0">
              <a:lnSpc>
                <a:spcPct val="115000"/>
              </a:lnSpc>
              <a:spcBef>
                <a:spcPts val="0"/>
              </a:spcBef>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and all the churches shall know that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He who searches the minds and hearts</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And I will give to each one of you according to your works.</a:t>
            </a:r>
          </a:p>
          <a:p>
            <a:pPr marL="0" indent="0">
              <a:lnSpc>
                <a:spcPct val="115000"/>
              </a:lnSpc>
              <a:spcBef>
                <a:spcPts val="0"/>
              </a:spcBef>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Jesus concludes dictation of their letter with encouragement to those who are not corrupt.</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77015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lnSpcReduction="10000"/>
          </a:bodyPr>
          <a:lstStyle/>
          <a:p>
            <a:pPr marL="0" indent="0">
              <a:lnSpc>
                <a:spcPct val="115000"/>
              </a:lnSpc>
              <a:spcBef>
                <a:spcPts val="0"/>
              </a:spcBef>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Fast forward to the end of Jesus’ Revelation-</a:t>
            </a:r>
          </a:p>
          <a:p>
            <a:pPr marL="0" indent="0">
              <a:lnSpc>
                <a:spcPct val="115000"/>
              </a:lnSpc>
              <a:spcBef>
                <a:spcPts val="0"/>
              </a:spcBef>
              <a:buNone/>
            </a:pPr>
            <a:r>
              <a:rPr lang="en-US" sz="3600" b="1" i="1" dirty="0">
                <a:effectLst/>
                <a:latin typeface="Calibri" panose="020F0502020204030204" pitchFamily="34" charset="0"/>
                <a:ea typeface="Calibri" panose="020F0502020204030204" pitchFamily="34" charset="0"/>
                <a:cs typeface="Times New Roman" panose="02020603050405020304" pitchFamily="18" charset="0"/>
              </a:rPr>
              <a:t>Revelatio</a:t>
            </a:r>
            <a:r>
              <a:rPr lang="en-US" sz="3600" b="1" i="1" dirty="0">
                <a:latin typeface="Calibri" panose="020F0502020204030204" pitchFamily="34" charset="0"/>
                <a:ea typeface="Calibri" panose="020F0502020204030204" pitchFamily="34" charset="0"/>
                <a:cs typeface="Times New Roman" panose="02020603050405020304" pitchFamily="18" charset="0"/>
              </a:rPr>
              <a:t>n 21:</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6-8 And He said to me, “It is done! </a:t>
            </a:r>
            <a:r>
              <a:rPr lang="en-US" sz="3600" b="1" i="1" u="sng" dirty="0">
                <a:effectLst/>
                <a:latin typeface="Calibri" panose="020F0502020204030204" pitchFamily="34" charset="0"/>
                <a:ea typeface="Calibri" panose="020F0502020204030204" pitchFamily="34" charset="0"/>
                <a:cs typeface="Times New Roman" panose="02020603050405020304" pitchFamily="18" charset="0"/>
              </a:rPr>
              <a:t>I am the Alpha and the Omega, the Beginning and the End</a:t>
            </a:r>
            <a:r>
              <a:rPr lang="en-US" sz="3600" b="1" i="1" dirty="0">
                <a:effectLst/>
                <a:latin typeface="Calibri" panose="020F0502020204030204" pitchFamily="34" charset="0"/>
                <a:ea typeface="Calibri" panose="020F0502020204030204" pitchFamily="34" charset="0"/>
                <a:cs typeface="Times New Roman" panose="02020603050405020304" pitchFamily="18" charset="0"/>
              </a:rPr>
              <a:t>. I will give of the fountain of the water of life freely to him who thirsts. He who overcomes shall inherit all things, and I will be his God and he shall be My son. But the cowardly, unbelieving, abominable, murderers, sexually immoral, sorcerers, idolaters, and all liars shall have their part in the lake which burns with fire and brimstone, which is the second death.”</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2341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indent="0">
              <a:lnSpc>
                <a:spcPct val="115000"/>
              </a:lnSpc>
              <a:spcBef>
                <a:spcPts val="0"/>
              </a:spcBef>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Jesus words in closing out the record of our Bible are a final declaration of Who He is [I AM]-</a:t>
            </a:r>
          </a:p>
          <a:p>
            <a:pPr marL="0" indent="0">
              <a:lnSpc>
                <a:spcPct val="115000"/>
              </a:lnSpc>
              <a:spcBef>
                <a:spcPts val="0"/>
              </a:spcBef>
              <a:buNone/>
            </a:pPr>
            <a:r>
              <a:rPr lang="en-US" sz="3600" b="1" i="1" dirty="0">
                <a:latin typeface="Calibri" panose="020F0502020204030204" pitchFamily="34" charset="0"/>
                <a:ea typeface="Calibri" panose="020F0502020204030204" pitchFamily="34" charset="0"/>
                <a:cs typeface="Times New Roman" panose="02020603050405020304" pitchFamily="18" charset="0"/>
              </a:rPr>
              <a:t>Revelation 22:12-17 “And behold, I am coming quickly, and My reward is with Me, to give to every one according to his work. </a:t>
            </a:r>
            <a:r>
              <a:rPr lang="en-US" sz="3600" b="1" i="1" u="sng" dirty="0">
                <a:latin typeface="Calibri" panose="020F0502020204030204" pitchFamily="34" charset="0"/>
                <a:ea typeface="Calibri" panose="020F0502020204030204" pitchFamily="34" charset="0"/>
                <a:cs typeface="Times New Roman" panose="02020603050405020304" pitchFamily="18" charset="0"/>
              </a:rPr>
              <a:t>I am the Alpha and the Omega, the Beginning and the End, the First and the Last</a:t>
            </a:r>
            <a:r>
              <a:rPr lang="en-US" sz="3600" b="1" i="1" dirty="0">
                <a:latin typeface="Calibri" panose="020F0502020204030204" pitchFamily="34" charset="0"/>
                <a:ea typeface="Calibri" panose="020F0502020204030204" pitchFamily="34" charset="0"/>
                <a:cs typeface="Times New Roman" panose="02020603050405020304" pitchFamily="18" charset="0"/>
              </a:rPr>
              <a:t>.”</a:t>
            </a:r>
          </a:p>
          <a:p>
            <a:pPr marL="0" indent="0">
              <a:lnSpc>
                <a:spcPct val="115000"/>
              </a:lnSpc>
              <a:spcBef>
                <a:spcPts val="0"/>
              </a:spcBef>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3600" b="1" i="1" dirty="0">
                <a:latin typeface="Calibri" panose="020F0502020204030204" pitchFamily="34" charset="0"/>
                <a:ea typeface="Calibri" panose="020F0502020204030204" pitchFamily="34" charset="0"/>
                <a:cs typeface="Times New Roman" panose="02020603050405020304" pitchFamily="18" charset="0"/>
              </a:rPr>
              <a:t>Blessed are those who do His commandments, that they may have the right to the tree of life, and may enter through the gates into the city. But outside are dogs and sorcerers and sexually immoral and murderers and idolaters, and whoever loves and practices a lie.</a:t>
            </a:r>
          </a:p>
          <a:p>
            <a:pPr marL="0" indent="0">
              <a:lnSpc>
                <a:spcPct val="115000"/>
              </a:lnSpc>
              <a:spcBef>
                <a:spcPts val="0"/>
              </a:spcBef>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3600" b="1" i="1" dirty="0">
                <a:latin typeface="Calibri" panose="020F0502020204030204" pitchFamily="34" charset="0"/>
                <a:ea typeface="Calibri" panose="020F0502020204030204" pitchFamily="34" charset="0"/>
                <a:cs typeface="Times New Roman" panose="02020603050405020304" pitchFamily="18" charset="0"/>
              </a:rPr>
              <a:t>“I, Jesus, have sent My angel to testify to you these things in the churches. </a:t>
            </a:r>
            <a:r>
              <a:rPr lang="en-US" sz="3600" b="1" i="1" u="sng" dirty="0">
                <a:latin typeface="Calibri" panose="020F0502020204030204" pitchFamily="34" charset="0"/>
                <a:ea typeface="Calibri" panose="020F0502020204030204" pitchFamily="34" charset="0"/>
                <a:cs typeface="Times New Roman" panose="02020603050405020304" pitchFamily="18" charset="0"/>
              </a:rPr>
              <a:t>I am the Root and the Offspring of David, the Bright and Morning Star</a:t>
            </a:r>
            <a:r>
              <a:rPr lang="en-US" sz="3600" b="1" i="1" dirty="0">
                <a:latin typeface="Calibri" panose="020F0502020204030204" pitchFamily="34" charset="0"/>
                <a:ea typeface="Calibri" panose="020F0502020204030204" pitchFamily="34" charset="0"/>
                <a:cs typeface="Times New Roman" panose="02020603050405020304" pitchFamily="18" charset="0"/>
              </a:rPr>
              <a:t>.”</a:t>
            </a:r>
          </a:p>
          <a:p>
            <a:pPr marL="0" indent="0">
              <a:lnSpc>
                <a:spcPct val="115000"/>
              </a:lnSpc>
              <a:spcBef>
                <a:spcPts val="0"/>
              </a:spcBef>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3600" b="1" i="1" dirty="0">
                <a:latin typeface="Calibri" panose="020F0502020204030204" pitchFamily="34" charset="0"/>
                <a:ea typeface="Calibri" panose="020F0502020204030204" pitchFamily="34" charset="0"/>
                <a:cs typeface="Times New Roman" panose="02020603050405020304" pitchFamily="18" charset="0"/>
              </a:rPr>
              <a:t>And the Spirit and the bride say, “Come!” And let him who hears say, “Come!” And let him who thirsts come. Whoever desires, let him take the water of life freely.</a:t>
            </a:r>
            <a:endParaRPr lang="en-US" sz="36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3748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966B5-ACB8-4434-B329-A255DDA718FF}"/>
              </a:ext>
            </a:extLst>
          </p:cNvPr>
          <p:cNvSpPr>
            <a:spLocks noGrp="1"/>
          </p:cNvSpPr>
          <p:nvPr>
            <p:ph idx="1"/>
          </p:nvPr>
        </p:nvSpPr>
        <p:spPr>
          <a:xfrm>
            <a:off x="534255" y="398834"/>
            <a:ext cx="11301573" cy="5992238"/>
          </a:xfrm>
        </p:spPr>
        <p:txBody>
          <a:bodyPr>
            <a:normAutofit fontScale="70000" lnSpcReduction="20000"/>
          </a:bodyPr>
          <a:lstStyle/>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Isaiah called God: </a:t>
            </a:r>
            <a:r>
              <a:rPr lang="en-US" sz="3600" b="1" i="1" dirty="0">
                <a:latin typeface="Calibri" panose="020F0502020204030204" pitchFamily="34" charset="0"/>
                <a:ea typeface="Calibri" panose="020F0502020204030204" pitchFamily="34" charset="0"/>
                <a:cs typeface="Times New Roman" panose="02020603050405020304" pitchFamily="18" charset="0"/>
              </a:rPr>
              <a:t>Isaiah 57:15 …the High and Lofty One Who inhabits eternity…</a:t>
            </a:r>
          </a:p>
          <a:p>
            <a:pPr marL="0" marR="0" indent="0">
              <a:lnSpc>
                <a:spcPct val="115000"/>
              </a:lnSpc>
              <a:spcBef>
                <a:spcPts val="0"/>
              </a:spcBef>
              <a:spcAft>
                <a:spcPts val="0"/>
              </a:spcAft>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Moses stated: </a:t>
            </a:r>
            <a:r>
              <a:rPr lang="en-US" sz="3600" b="1" i="1" dirty="0">
                <a:latin typeface="Calibri" panose="020F0502020204030204" pitchFamily="34" charset="0"/>
                <a:ea typeface="Calibri" panose="020F0502020204030204" pitchFamily="34" charset="0"/>
                <a:cs typeface="Times New Roman" panose="02020603050405020304" pitchFamily="18" charset="0"/>
              </a:rPr>
              <a:t>Psalm 90:2 …Even from everlasting to everlasting, You are God</a:t>
            </a:r>
          </a:p>
          <a:p>
            <a:pPr marL="0" marR="0" indent="0">
              <a:lnSpc>
                <a:spcPct val="115000"/>
              </a:lnSpc>
              <a:spcBef>
                <a:spcPts val="0"/>
              </a:spcBef>
              <a:spcAft>
                <a:spcPts val="0"/>
              </a:spcAft>
              <a:buNone/>
            </a:pPr>
            <a:endParaRPr lang="en-US" sz="3600" b="1" i="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It is God who created this sub-level of eternity called Time, which has a beginning and an end, in which we currently dwell. History is really His-Story into which each of us has been penciled in for a time and in which we encounter the Living God as He has chosen to be.</a:t>
            </a: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[YHWH – Yahweh - I AM – the existing One – from hayah: to be].</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effectLst/>
                <a:latin typeface="Calibri" panose="020F0502020204030204" pitchFamily="34" charset="0"/>
                <a:ea typeface="Calibri" panose="020F0502020204030204" pitchFamily="34" charset="0"/>
                <a:cs typeface="Times New Roman" panose="02020603050405020304" pitchFamily="18" charset="0"/>
              </a:rPr>
              <a:t>Once more, now in the New Testament, we have encountered the I AM statements of Jesus, which God Himself pre-determined as His character or Who He is.</a:t>
            </a: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600" b="1" dirty="0">
                <a:latin typeface="Calibri" panose="020F0502020204030204" pitchFamily="34" charset="0"/>
                <a:ea typeface="Calibri" panose="020F0502020204030204" pitchFamily="34" charset="0"/>
                <a:cs typeface="Times New Roman" panose="02020603050405020304" pitchFamily="18" charset="0"/>
              </a:rPr>
              <a:t>Jesus </a:t>
            </a:r>
            <a:r>
              <a:rPr lang="en-US" sz="3600" b="1" dirty="0">
                <a:effectLst/>
                <a:latin typeface="Calibri" panose="020F0502020204030204" pitchFamily="34" charset="0"/>
                <a:ea typeface="Calibri" panose="020F0502020204030204" pitchFamily="34" charset="0"/>
                <a:cs typeface="Times New Roman" panose="02020603050405020304" pitchFamily="18" charset="0"/>
              </a:rPr>
              <a:t>does not give you these as if they were things to be handed from one person to another: bread, light, the door, the way, truth, or even life, rather He Himself ‘is’ [I AM] all of these and offers to be so </a:t>
            </a:r>
            <a:r>
              <a:rPr lang="en-US" sz="3600" b="1" dirty="0">
                <a:latin typeface="Calibri" panose="020F0502020204030204" pitchFamily="34" charset="0"/>
                <a:ea typeface="Calibri" panose="020F0502020204030204" pitchFamily="34" charset="0"/>
                <a:cs typeface="Times New Roman" panose="02020603050405020304" pitchFamily="18" charset="0"/>
              </a:rPr>
              <a:t>within you.</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1274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7628</Words>
  <Application>Microsoft Office PowerPoint</Application>
  <PresentationFormat>Widescreen</PresentationFormat>
  <Paragraphs>405</Paragraphs>
  <Slides>48</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man, created in God’s image, need?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Gordon Magee</dc:creator>
  <cp:lastModifiedBy>Gordon Magee</cp:lastModifiedBy>
  <cp:revision>10</cp:revision>
  <dcterms:created xsi:type="dcterms:W3CDTF">2023-08-24T14:35:33Z</dcterms:created>
  <dcterms:modified xsi:type="dcterms:W3CDTF">2023-09-01T13:52:55Z</dcterms:modified>
</cp:coreProperties>
</file>